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382" r:id="rId2"/>
    <p:sldId id="258" r:id="rId3"/>
    <p:sldId id="264"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83"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84" r:id="rId55"/>
    <p:sldId id="351" r:id="rId56"/>
    <p:sldId id="354" r:id="rId57"/>
    <p:sldId id="355" r:id="rId58"/>
    <p:sldId id="359" r:id="rId59"/>
    <p:sldId id="356" r:id="rId60"/>
    <p:sldId id="360" r:id="rId61"/>
    <p:sldId id="357" r:id="rId62"/>
    <p:sldId id="358" r:id="rId63"/>
    <p:sldId id="361" r:id="rId64"/>
    <p:sldId id="281" r:id="rId65"/>
    <p:sldId id="273" r:id="rId66"/>
    <p:sldId id="38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056" autoAdjust="0"/>
    <p:restoredTop sz="86384"/>
  </p:normalViewPr>
  <p:slideViewPr>
    <p:cSldViewPr snapToGrid="0" snapToObjects="1">
      <p:cViewPr varScale="1">
        <p:scale>
          <a:sx n="104" d="100"/>
          <a:sy n="104" d="100"/>
        </p:scale>
        <p:origin x="120" y="2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5/18/2022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80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6606-78EC-E24C-A3B3-B3666C6F49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122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27</a:t>
            </a:fld>
            <a:endParaRPr lang="en-US"/>
          </a:p>
        </p:txBody>
      </p:sp>
    </p:spTree>
    <p:extLst>
      <p:ext uri="{BB962C8B-B14F-4D97-AF65-F5344CB8AC3E}">
        <p14:creationId xmlns:p14="http://schemas.microsoft.com/office/powerpoint/2010/main" val="304602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88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35</a:t>
            </a:fld>
            <a:endParaRPr lang="en-US"/>
          </a:p>
        </p:txBody>
      </p:sp>
    </p:spTree>
    <p:extLst>
      <p:ext uri="{BB962C8B-B14F-4D97-AF65-F5344CB8AC3E}">
        <p14:creationId xmlns:p14="http://schemas.microsoft.com/office/powerpoint/2010/main" val="367125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41</a:t>
            </a:fld>
            <a:endParaRPr lang="en-US"/>
          </a:p>
        </p:txBody>
      </p:sp>
    </p:spTree>
    <p:extLst>
      <p:ext uri="{BB962C8B-B14F-4D97-AF65-F5344CB8AC3E}">
        <p14:creationId xmlns:p14="http://schemas.microsoft.com/office/powerpoint/2010/main" val="428968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42</a:t>
            </a:fld>
            <a:endParaRPr lang="en-US"/>
          </a:p>
        </p:txBody>
      </p:sp>
    </p:spTree>
    <p:extLst>
      <p:ext uri="{BB962C8B-B14F-4D97-AF65-F5344CB8AC3E}">
        <p14:creationId xmlns:p14="http://schemas.microsoft.com/office/powerpoint/2010/main" val="2860964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43</a:t>
            </a:fld>
            <a:endParaRPr lang="en-US"/>
          </a:p>
        </p:txBody>
      </p:sp>
    </p:spTree>
    <p:extLst>
      <p:ext uri="{BB962C8B-B14F-4D97-AF65-F5344CB8AC3E}">
        <p14:creationId xmlns:p14="http://schemas.microsoft.com/office/powerpoint/2010/main" val="208054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44</a:t>
            </a:fld>
            <a:endParaRPr lang="en-US"/>
          </a:p>
        </p:txBody>
      </p:sp>
    </p:spTree>
    <p:extLst>
      <p:ext uri="{BB962C8B-B14F-4D97-AF65-F5344CB8AC3E}">
        <p14:creationId xmlns:p14="http://schemas.microsoft.com/office/powerpoint/2010/main" val="3006477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45</a:t>
            </a:fld>
            <a:endParaRPr lang="en-US"/>
          </a:p>
        </p:txBody>
      </p:sp>
    </p:spTree>
    <p:extLst>
      <p:ext uri="{BB962C8B-B14F-4D97-AF65-F5344CB8AC3E}">
        <p14:creationId xmlns:p14="http://schemas.microsoft.com/office/powerpoint/2010/main" val="109057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46</a:t>
            </a:fld>
            <a:endParaRPr lang="en-US"/>
          </a:p>
        </p:txBody>
      </p:sp>
    </p:spTree>
    <p:extLst>
      <p:ext uri="{BB962C8B-B14F-4D97-AF65-F5344CB8AC3E}">
        <p14:creationId xmlns:p14="http://schemas.microsoft.com/office/powerpoint/2010/main" val="4149966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800"/>
              <a:buNone/>
            </a:pPr>
            <a:r>
              <a:rPr lang="en-US" dirty="0"/>
              <a:t>Note from Chuck.  If you are using these materials, you can remove my name and URL from this replace it with your own, but please retain the CC-BY logo on the first page as well as retain the entire last page when you remix and republish these slides.  </a:t>
            </a:r>
          </a:p>
          <a:p>
            <a:pPr marL="0" lvl="0" indent="0" algn="l" rtl="0">
              <a:spcBef>
                <a:spcPts val="0"/>
              </a:spcBef>
              <a:spcAft>
                <a:spcPts val="0"/>
              </a:spcAft>
              <a:buSzPts val="1800"/>
              <a:buNone/>
            </a:pPr>
            <a:r>
              <a:rPr lang="en-US" dirty="0"/>
              <a:t>TO Highlight – go to https://</a:t>
            </a:r>
            <a:r>
              <a:rPr lang="en-US" dirty="0" err="1"/>
              <a:t>tohtml.com</a:t>
            </a:r>
            <a:r>
              <a:rPr lang="en-US"/>
              <a:t>/html/ - paste and then do a "Paste RTF"</a:t>
            </a:r>
          </a:p>
        </p:txBody>
      </p:sp>
      <p:sp>
        <p:nvSpPr>
          <p:cNvPr id="4" name="Slide Number Placeholder 3"/>
          <p:cNvSpPr>
            <a:spLocks noGrp="1"/>
          </p:cNvSpPr>
          <p:nvPr>
            <p:ph type="sldNum" sz="quarter" idx="5"/>
          </p:nvPr>
        </p:nvSpPr>
        <p:spPr/>
        <p:txBody>
          <a:bodyPr/>
          <a:lstStyle/>
          <a:p>
            <a:fld id="{0E6D6606-78EC-E24C-A3B3-B3666C6F492D}" type="slidenum">
              <a:rPr lang="en-US" smtClean="0"/>
              <a:t>2</a:t>
            </a:fld>
            <a:endParaRPr lang="en-US"/>
          </a:p>
        </p:txBody>
      </p:sp>
    </p:spTree>
    <p:extLst>
      <p:ext uri="{BB962C8B-B14F-4D97-AF65-F5344CB8AC3E}">
        <p14:creationId xmlns:p14="http://schemas.microsoft.com/office/powerpoint/2010/main" val="255240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52</a:t>
            </a:fld>
            <a:endParaRPr lang="en-US"/>
          </a:p>
        </p:txBody>
      </p:sp>
    </p:spTree>
    <p:extLst>
      <p:ext uri="{BB962C8B-B14F-4D97-AF65-F5344CB8AC3E}">
        <p14:creationId xmlns:p14="http://schemas.microsoft.com/office/powerpoint/2010/main" val="3601979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18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56</a:t>
            </a:fld>
            <a:endParaRPr lang="en-US"/>
          </a:p>
        </p:txBody>
      </p:sp>
    </p:spTree>
    <p:extLst>
      <p:ext uri="{BB962C8B-B14F-4D97-AF65-F5344CB8AC3E}">
        <p14:creationId xmlns:p14="http://schemas.microsoft.com/office/powerpoint/2010/main" val="3728125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58</a:t>
            </a:fld>
            <a:endParaRPr lang="en-US"/>
          </a:p>
        </p:txBody>
      </p:sp>
    </p:spTree>
    <p:extLst>
      <p:ext uri="{BB962C8B-B14F-4D97-AF65-F5344CB8AC3E}">
        <p14:creationId xmlns:p14="http://schemas.microsoft.com/office/powerpoint/2010/main" val="4018949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60</a:t>
            </a:fld>
            <a:endParaRPr lang="en-US"/>
          </a:p>
        </p:txBody>
      </p:sp>
    </p:spTree>
    <p:extLst>
      <p:ext uri="{BB962C8B-B14F-4D97-AF65-F5344CB8AC3E}">
        <p14:creationId xmlns:p14="http://schemas.microsoft.com/office/powerpoint/2010/main" val="3587888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62</a:t>
            </a:fld>
            <a:endParaRPr lang="en-US"/>
          </a:p>
        </p:txBody>
      </p:sp>
    </p:spTree>
    <p:extLst>
      <p:ext uri="{BB962C8B-B14F-4D97-AF65-F5344CB8AC3E}">
        <p14:creationId xmlns:p14="http://schemas.microsoft.com/office/powerpoint/2010/main" val="997468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63</a:t>
            </a:fld>
            <a:endParaRPr lang="en-US"/>
          </a:p>
        </p:txBody>
      </p:sp>
    </p:spTree>
    <p:extLst>
      <p:ext uri="{BB962C8B-B14F-4D97-AF65-F5344CB8AC3E}">
        <p14:creationId xmlns:p14="http://schemas.microsoft.com/office/powerpoint/2010/main" val="3146804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20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D6606-78EC-E24C-A3B3-B3666C6F492D}" type="slidenum">
              <a:rPr lang="en-US" smtClean="0"/>
              <a:t>8</a:t>
            </a:fld>
            <a:endParaRPr lang="en-US"/>
          </a:p>
        </p:txBody>
      </p:sp>
    </p:spTree>
    <p:extLst>
      <p:ext uri="{BB962C8B-B14F-4D97-AF65-F5344CB8AC3E}">
        <p14:creationId xmlns:p14="http://schemas.microsoft.com/office/powerpoint/2010/main" val="340860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10</a:t>
            </a:fld>
            <a:endParaRPr lang="en-US"/>
          </a:p>
        </p:txBody>
      </p:sp>
    </p:spTree>
    <p:extLst>
      <p:ext uri="{BB962C8B-B14F-4D97-AF65-F5344CB8AC3E}">
        <p14:creationId xmlns:p14="http://schemas.microsoft.com/office/powerpoint/2010/main" val="3648425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14</a:t>
            </a:fld>
            <a:endParaRPr lang="en-US"/>
          </a:p>
        </p:txBody>
      </p:sp>
    </p:spTree>
    <p:extLst>
      <p:ext uri="{BB962C8B-B14F-4D97-AF65-F5344CB8AC3E}">
        <p14:creationId xmlns:p14="http://schemas.microsoft.com/office/powerpoint/2010/main" val="88161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15</a:t>
            </a:fld>
            <a:endParaRPr lang="en-US"/>
          </a:p>
        </p:txBody>
      </p:sp>
    </p:spTree>
    <p:extLst>
      <p:ext uri="{BB962C8B-B14F-4D97-AF65-F5344CB8AC3E}">
        <p14:creationId xmlns:p14="http://schemas.microsoft.com/office/powerpoint/2010/main" val="414321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18</a:t>
            </a:fld>
            <a:endParaRPr lang="en-US"/>
          </a:p>
        </p:txBody>
      </p:sp>
    </p:spTree>
    <p:extLst>
      <p:ext uri="{BB962C8B-B14F-4D97-AF65-F5344CB8AC3E}">
        <p14:creationId xmlns:p14="http://schemas.microsoft.com/office/powerpoint/2010/main" val="367824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19</a:t>
            </a:fld>
            <a:endParaRPr lang="en-US"/>
          </a:p>
        </p:txBody>
      </p:sp>
    </p:spTree>
    <p:extLst>
      <p:ext uri="{BB962C8B-B14F-4D97-AF65-F5344CB8AC3E}">
        <p14:creationId xmlns:p14="http://schemas.microsoft.com/office/powerpoint/2010/main" val="3033042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5/18/2022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5/18/2022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5/18/2022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5/18/2022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16.xml"/><Relationship Id="rId4" Type="http://schemas.openxmlformats.org/officeDocument/2006/relationships/slide" Target="slide9.xml"/><Relationship Id="rId9" Type="http://schemas.openxmlformats.org/officeDocument/2006/relationships/slide" Target="slide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2" Type="http://schemas.openxmlformats.org/officeDocument/2006/relationships/hyperlink" Target="https://docs.djangoproject.com/en/2.2/ref/request-response/#attributes" TargetMode="External"/><Relationship Id="rId1" Type="http://schemas.openxmlformats.org/officeDocument/2006/relationships/slideLayout" Target="../slideLayouts/slideLayout2.xml"/><Relationship Id="rId5" Type="http://schemas.openxmlformats.org/officeDocument/2006/relationships/hyperlink" Target="https://docs.djangoproject.com/en/2.2/ref/request-response/#django.http.HttpRequest.POST" TargetMode="External"/><Relationship Id="rId4" Type="http://schemas.openxmlformats.org/officeDocument/2006/relationships/hyperlink" Target="https://docs.djangoproject.com/en/2.2/ref/request-response/#django.http.HttpRequest.body"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sponse" TargetMode="External"/><Relationship Id="rId2" Type="http://schemas.openxmlformats.org/officeDocument/2006/relationships/hyperlink" Target="https://docs.djangoproject.com/en/2.2/ref/request-response/#django.http.HttpReques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Cross-site_script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samples.dj4e.com/tmpl/game/20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samples.dj4e.com/tmpl/simpl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samples.dj4e.com/tmpl/specia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samples.dj4e.com/tmpl/nested"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hyperlink" Target="https://samples.dj4e.com/tmpl/game/2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y4e.com/lessons/Objects"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samples.dj4e.com/tmpl/game2/2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www.djangoproject.org/" TargetMode="External"/><Relationship Id="rId2" Type="http://schemas.openxmlformats.org/officeDocument/2006/relationships/hyperlink" Target="https://www.flickr.com/photos/dinnerseries/2357047509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184B-9E70-0147-A7B2-2B03EF546E89}"/>
              </a:ext>
            </a:extLst>
          </p:cNvPr>
          <p:cNvSpPr>
            <a:spLocks noGrp="1"/>
          </p:cNvSpPr>
          <p:nvPr>
            <p:ph type="title"/>
          </p:nvPr>
        </p:nvSpPr>
        <p:spPr/>
        <p:txBody>
          <a:bodyPr/>
          <a:lstStyle/>
          <a:p>
            <a:r>
              <a:rPr lang="en-US" altLang="zh-CN" dirty="0"/>
              <a:t>Table</a:t>
            </a:r>
            <a:r>
              <a:rPr lang="zh-CN" altLang="en-US" dirty="0"/>
              <a:t> </a:t>
            </a:r>
            <a:r>
              <a:rPr lang="en-US" altLang="zh-CN" dirty="0"/>
              <a:t>of</a:t>
            </a:r>
            <a:r>
              <a:rPr lang="zh-CN" altLang="en-US" dirty="0"/>
              <a:t> </a:t>
            </a:r>
            <a:r>
              <a:rPr lang="en-US" altLang="zh-CN" dirty="0"/>
              <a:t>Contents</a:t>
            </a:r>
            <a:endParaRPr lang="en-US" dirty="0"/>
          </a:p>
        </p:txBody>
      </p:sp>
      <p:sp>
        <p:nvSpPr>
          <p:cNvPr id="3" name="Content Placeholder 2">
            <a:extLst>
              <a:ext uri="{FF2B5EF4-FFF2-40B4-BE49-F238E27FC236}">
                <a16:creationId xmlns:a16="http://schemas.microsoft.com/office/drawing/2014/main" id="{61DFB40C-2FCB-434C-A0CC-755A7EB0703A}"/>
              </a:ext>
            </a:extLst>
          </p:cNvPr>
          <p:cNvSpPr>
            <a:spLocks noGrp="1"/>
          </p:cNvSpPr>
          <p:nvPr>
            <p:ph idx="1"/>
          </p:nvPr>
        </p:nvSpPr>
        <p:spPr>
          <a:xfrm>
            <a:off x="838200" y="1541929"/>
            <a:ext cx="10515600" cy="4635034"/>
          </a:xfrm>
        </p:spPr>
        <p:txBody>
          <a:bodyPr>
            <a:normAutofit fontScale="85000" lnSpcReduction="20000"/>
          </a:bodyPr>
          <a:lstStyle/>
          <a:p>
            <a:pPr marL="0" indent="0">
              <a:lnSpc>
                <a:spcPct val="150000"/>
              </a:lnSpc>
              <a:buNone/>
            </a:pPr>
            <a:r>
              <a:rPr lang="en-US" altLang="zh-CN" sz="2400" dirty="0">
                <a:solidFill>
                  <a:schemeClr val="bg1"/>
                </a:solidFill>
              </a:rPr>
              <a:t>This</a:t>
            </a:r>
            <a:r>
              <a:rPr lang="zh-CN" altLang="en-US" sz="2400" dirty="0">
                <a:solidFill>
                  <a:schemeClr val="bg1"/>
                </a:solidFill>
              </a:rPr>
              <a:t> </a:t>
            </a:r>
            <a:r>
              <a:rPr lang="en-US" altLang="zh-CN" sz="2400" dirty="0">
                <a:solidFill>
                  <a:schemeClr val="bg1"/>
                </a:solidFill>
              </a:rPr>
              <a:t>slide</a:t>
            </a:r>
            <a:r>
              <a:rPr lang="zh-CN" altLang="en-US" sz="2400" dirty="0">
                <a:solidFill>
                  <a:schemeClr val="bg1"/>
                </a:solidFill>
              </a:rPr>
              <a:t> </a:t>
            </a:r>
            <a:r>
              <a:rPr lang="en-US" altLang="zh-CN" sz="2400" dirty="0">
                <a:solidFill>
                  <a:schemeClr val="bg1"/>
                </a:solidFill>
              </a:rPr>
              <a:t>deck</a:t>
            </a:r>
            <a:r>
              <a:rPr lang="zh-CN" altLang="en-US" sz="2400" dirty="0">
                <a:solidFill>
                  <a:schemeClr val="bg1"/>
                </a:solidFill>
              </a:rPr>
              <a:t> </a:t>
            </a:r>
            <a:r>
              <a:rPr lang="en-US" altLang="zh-CN" sz="2400" dirty="0">
                <a:solidFill>
                  <a:schemeClr val="bg1"/>
                </a:solidFill>
              </a:rPr>
              <a:t>consists</a:t>
            </a:r>
            <a:r>
              <a:rPr lang="zh-CN" altLang="en-US" sz="2400" dirty="0">
                <a:solidFill>
                  <a:schemeClr val="bg1"/>
                </a:solidFill>
              </a:rPr>
              <a:t> </a:t>
            </a:r>
            <a:r>
              <a:rPr lang="en-US" altLang="zh-CN" sz="2400" dirty="0">
                <a:solidFill>
                  <a:schemeClr val="bg1"/>
                </a:solidFill>
              </a:rPr>
              <a:t>of</a:t>
            </a:r>
            <a:r>
              <a:rPr lang="zh-CN" altLang="en-US" sz="2400" dirty="0">
                <a:solidFill>
                  <a:schemeClr val="bg1"/>
                </a:solidFill>
              </a:rPr>
              <a:t> </a:t>
            </a:r>
            <a:r>
              <a:rPr lang="en-US" altLang="zh-CN" sz="2400" dirty="0">
                <a:solidFill>
                  <a:schemeClr val="bg1"/>
                </a:solidFill>
              </a:rPr>
              <a:t>slides</a:t>
            </a:r>
            <a:r>
              <a:rPr lang="zh-CN" altLang="en-US" sz="2400" dirty="0">
                <a:solidFill>
                  <a:schemeClr val="bg1"/>
                </a:solidFill>
              </a:rPr>
              <a:t> </a:t>
            </a:r>
            <a:r>
              <a:rPr lang="en-US" altLang="zh-CN" sz="2400" dirty="0">
                <a:solidFill>
                  <a:schemeClr val="bg1"/>
                </a:solidFill>
              </a:rPr>
              <a:t>used</a:t>
            </a:r>
            <a:r>
              <a:rPr lang="zh-CN" altLang="en-US" sz="2400" dirty="0">
                <a:solidFill>
                  <a:schemeClr val="bg1"/>
                </a:solidFill>
              </a:rPr>
              <a:t> </a:t>
            </a:r>
            <a:r>
              <a:rPr lang="en-US" altLang="zh-CN" sz="2400" dirty="0">
                <a:solidFill>
                  <a:schemeClr val="bg1"/>
                </a:solidFill>
              </a:rPr>
              <a:t>in</a:t>
            </a:r>
            <a:r>
              <a:rPr lang="zh-CN" altLang="en-US" sz="2400" dirty="0">
                <a:solidFill>
                  <a:schemeClr val="bg1"/>
                </a:solidFill>
              </a:rPr>
              <a:t> </a:t>
            </a:r>
            <a:r>
              <a:rPr lang="en-US" altLang="zh-CN" sz="2400" dirty="0">
                <a:solidFill>
                  <a:schemeClr val="bg1"/>
                </a:solidFill>
              </a:rPr>
              <a:t>7</a:t>
            </a:r>
            <a:r>
              <a:rPr lang="zh-CN" altLang="en-US" sz="2400" dirty="0">
                <a:solidFill>
                  <a:schemeClr val="bg1"/>
                </a:solidFill>
              </a:rPr>
              <a:t> </a:t>
            </a:r>
            <a:r>
              <a:rPr lang="en-US" altLang="zh-CN" sz="2400" dirty="0">
                <a:solidFill>
                  <a:schemeClr val="bg1"/>
                </a:solidFill>
              </a:rPr>
              <a:t>lecture</a:t>
            </a:r>
            <a:r>
              <a:rPr lang="zh-CN" altLang="en-US" sz="2400" dirty="0">
                <a:solidFill>
                  <a:schemeClr val="bg1"/>
                </a:solidFill>
              </a:rPr>
              <a:t> </a:t>
            </a:r>
            <a:r>
              <a:rPr lang="en-US" altLang="zh-CN" sz="2400" dirty="0">
                <a:solidFill>
                  <a:schemeClr val="bg1"/>
                </a:solidFill>
              </a:rPr>
              <a:t>videos</a:t>
            </a:r>
            <a:r>
              <a:rPr lang="zh-CN" altLang="en-US" sz="2400" dirty="0">
                <a:solidFill>
                  <a:schemeClr val="bg1"/>
                </a:solidFill>
              </a:rPr>
              <a:t> </a:t>
            </a:r>
            <a:r>
              <a:rPr lang="en-US" altLang="zh-CN" sz="2400" dirty="0">
                <a:solidFill>
                  <a:schemeClr val="bg1"/>
                </a:solidFill>
              </a:rPr>
              <a:t>in</a:t>
            </a:r>
            <a:r>
              <a:rPr lang="zh-CN" altLang="en-US" sz="2400" dirty="0">
                <a:solidFill>
                  <a:schemeClr val="bg1"/>
                </a:solidFill>
              </a:rPr>
              <a:t> </a:t>
            </a:r>
            <a:r>
              <a:rPr lang="en-US" altLang="zh-CN" sz="2400" dirty="0">
                <a:solidFill>
                  <a:schemeClr val="bg1"/>
                </a:solidFill>
              </a:rPr>
              <a:t>Week</a:t>
            </a:r>
            <a:r>
              <a:rPr lang="zh-CN" altLang="en-US" sz="2400" dirty="0">
                <a:solidFill>
                  <a:schemeClr val="bg1"/>
                </a:solidFill>
              </a:rPr>
              <a:t> </a:t>
            </a:r>
            <a:r>
              <a:rPr lang="en-US" altLang="zh-CN" sz="2400" dirty="0">
                <a:solidFill>
                  <a:schemeClr val="bg1"/>
                </a:solidFill>
              </a:rPr>
              <a:t>2.</a:t>
            </a:r>
            <a:r>
              <a:rPr lang="zh-CN" altLang="en-US" sz="2400" dirty="0">
                <a:solidFill>
                  <a:schemeClr val="bg1"/>
                </a:solidFill>
              </a:rPr>
              <a:t> </a:t>
            </a:r>
            <a:r>
              <a:rPr lang="en-US" altLang="zh-CN" sz="2400" dirty="0">
                <a:solidFill>
                  <a:schemeClr val="bg1"/>
                </a:solidFill>
              </a:rPr>
              <a:t>Below</a:t>
            </a:r>
            <a:r>
              <a:rPr lang="zh-CN" altLang="en-US" sz="2400" dirty="0">
                <a:solidFill>
                  <a:schemeClr val="bg1"/>
                </a:solidFill>
              </a:rPr>
              <a:t> </a:t>
            </a:r>
            <a:r>
              <a:rPr lang="en-US" altLang="zh-CN" sz="2400" dirty="0">
                <a:solidFill>
                  <a:schemeClr val="bg1"/>
                </a:solidFill>
              </a:rPr>
              <a:t>is</a:t>
            </a:r>
            <a:r>
              <a:rPr lang="zh-CN" altLang="en-US" sz="2400" dirty="0">
                <a:solidFill>
                  <a:schemeClr val="bg1"/>
                </a:solidFill>
              </a:rPr>
              <a:t> </a:t>
            </a:r>
            <a:r>
              <a:rPr lang="en-US" altLang="zh-CN" sz="2400" dirty="0">
                <a:solidFill>
                  <a:schemeClr val="bg1"/>
                </a:solidFill>
              </a:rPr>
              <a:t>a</a:t>
            </a:r>
            <a:r>
              <a:rPr lang="zh-CN" altLang="en-US" sz="2400" dirty="0">
                <a:solidFill>
                  <a:schemeClr val="bg1"/>
                </a:solidFill>
              </a:rPr>
              <a:t> </a:t>
            </a:r>
            <a:r>
              <a:rPr lang="en-US" altLang="zh-CN" sz="2400" dirty="0">
                <a:solidFill>
                  <a:schemeClr val="bg1"/>
                </a:solidFill>
              </a:rPr>
              <a:t>list</a:t>
            </a:r>
            <a:r>
              <a:rPr lang="zh-CN" altLang="en-US" sz="2400" dirty="0">
                <a:solidFill>
                  <a:schemeClr val="bg1"/>
                </a:solidFill>
              </a:rPr>
              <a:t> </a:t>
            </a:r>
            <a:r>
              <a:rPr lang="en-US" altLang="zh-CN" sz="2400" dirty="0">
                <a:solidFill>
                  <a:schemeClr val="bg1"/>
                </a:solidFill>
              </a:rPr>
              <a:t>of</a:t>
            </a:r>
            <a:r>
              <a:rPr lang="zh-CN" altLang="en-US" sz="2400" dirty="0">
                <a:solidFill>
                  <a:schemeClr val="bg1"/>
                </a:solidFill>
              </a:rPr>
              <a:t> </a:t>
            </a:r>
            <a:r>
              <a:rPr lang="en-US" altLang="zh-CN" sz="2400" dirty="0">
                <a:solidFill>
                  <a:schemeClr val="bg1"/>
                </a:solidFill>
              </a:rPr>
              <a:t>shortcut</a:t>
            </a:r>
            <a:r>
              <a:rPr lang="zh-CN" altLang="en-US" sz="2400" dirty="0">
                <a:solidFill>
                  <a:schemeClr val="bg1"/>
                </a:solidFill>
              </a:rPr>
              <a:t> </a:t>
            </a:r>
            <a:r>
              <a:rPr lang="en-US" altLang="zh-CN" sz="2400" dirty="0">
                <a:solidFill>
                  <a:schemeClr val="bg1"/>
                </a:solidFill>
              </a:rPr>
              <a:t>hyperlinks</a:t>
            </a:r>
            <a:r>
              <a:rPr lang="zh-CN" altLang="en-US" sz="2400" dirty="0">
                <a:solidFill>
                  <a:schemeClr val="bg1"/>
                </a:solidFill>
              </a:rPr>
              <a:t> </a:t>
            </a:r>
            <a:r>
              <a:rPr lang="en-US" altLang="zh-CN" sz="2400" dirty="0">
                <a:solidFill>
                  <a:schemeClr val="bg1"/>
                </a:solidFill>
              </a:rPr>
              <a:t>for</a:t>
            </a:r>
            <a:r>
              <a:rPr lang="zh-CN" altLang="en-US" sz="2400" dirty="0">
                <a:solidFill>
                  <a:schemeClr val="bg1"/>
                </a:solidFill>
              </a:rPr>
              <a:t> </a:t>
            </a:r>
            <a:r>
              <a:rPr lang="en-US" altLang="zh-CN" sz="2400" dirty="0">
                <a:solidFill>
                  <a:schemeClr val="bg1"/>
                </a:solidFill>
              </a:rPr>
              <a:t>you</a:t>
            </a:r>
            <a:r>
              <a:rPr lang="zh-CN" altLang="en-US" sz="2400" dirty="0">
                <a:solidFill>
                  <a:schemeClr val="bg1"/>
                </a:solidFill>
              </a:rPr>
              <a:t> </a:t>
            </a:r>
            <a:r>
              <a:rPr lang="en-US" altLang="zh-CN" sz="2400" dirty="0">
                <a:solidFill>
                  <a:schemeClr val="bg1"/>
                </a:solidFill>
              </a:rPr>
              <a:t>to</a:t>
            </a:r>
            <a:r>
              <a:rPr lang="zh-CN" altLang="en-US" sz="2400" dirty="0">
                <a:solidFill>
                  <a:schemeClr val="bg1"/>
                </a:solidFill>
              </a:rPr>
              <a:t> </a:t>
            </a:r>
            <a:r>
              <a:rPr lang="en-US" altLang="zh-CN" sz="2400" dirty="0">
                <a:solidFill>
                  <a:schemeClr val="bg1"/>
                </a:solidFill>
              </a:rPr>
              <a:t>jump</a:t>
            </a:r>
            <a:r>
              <a:rPr lang="zh-CN" altLang="en-US" sz="2400" dirty="0">
                <a:solidFill>
                  <a:schemeClr val="bg1"/>
                </a:solidFill>
              </a:rPr>
              <a:t> </a:t>
            </a:r>
            <a:r>
              <a:rPr lang="en-US" altLang="zh-CN" sz="2400" dirty="0">
                <a:solidFill>
                  <a:schemeClr val="bg1"/>
                </a:solidFill>
              </a:rPr>
              <a:t>into</a:t>
            </a:r>
            <a:r>
              <a:rPr lang="zh-CN" altLang="en-US" sz="2400" dirty="0">
                <a:solidFill>
                  <a:schemeClr val="bg1"/>
                </a:solidFill>
              </a:rPr>
              <a:t> </a:t>
            </a:r>
            <a:r>
              <a:rPr lang="en-US" altLang="zh-CN" sz="2400" dirty="0">
                <a:solidFill>
                  <a:schemeClr val="bg1"/>
                </a:solidFill>
              </a:rPr>
              <a:t>specific</a:t>
            </a:r>
            <a:r>
              <a:rPr lang="zh-CN" altLang="en-US" sz="2400" dirty="0">
                <a:solidFill>
                  <a:schemeClr val="bg1"/>
                </a:solidFill>
              </a:rPr>
              <a:t> </a:t>
            </a:r>
            <a:r>
              <a:rPr lang="en-US" altLang="zh-CN" sz="2400" dirty="0">
                <a:solidFill>
                  <a:schemeClr val="bg1"/>
                </a:solidFill>
              </a:rPr>
              <a:t>sections.</a:t>
            </a:r>
            <a:r>
              <a:rPr lang="zh-CN" altLang="en-US" sz="2400" dirty="0">
                <a:solidFill>
                  <a:schemeClr val="bg1"/>
                </a:solidFill>
              </a:rPr>
              <a:t> </a:t>
            </a:r>
            <a:endParaRPr lang="en-US" altLang="zh-CN" sz="2400" dirty="0">
              <a:solidFill>
                <a:schemeClr val="bg1"/>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2)</a:t>
            </a:r>
            <a:r>
              <a:rPr lang="zh-CN" altLang="en-US" sz="2400" dirty="0">
                <a:solidFill>
                  <a:schemeClr val="bg1"/>
                </a:solidFill>
              </a:rPr>
              <a:t> </a:t>
            </a:r>
            <a:r>
              <a:rPr lang="en-US" altLang="zh-CN" sz="2400" dirty="0">
                <a:solidFill>
                  <a:srgbClr val="0500FF"/>
                </a:solidFill>
                <a:hlinkClick r:id="rId3" action="ppaction://hlinksldjump"/>
              </a:rPr>
              <a:t>Week 2: URL Routing in Django</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9)</a:t>
            </a:r>
            <a:r>
              <a:rPr lang="zh-CN" altLang="en-US" sz="2400" dirty="0">
                <a:solidFill>
                  <a:schemeClr val="bg1"/>
                </a:solidFill>
              </a:rPr>
              <a:t> </a:t>
            </a:r>
            <a:r>
              <a:rPr lang="en-US" altLang="zh-CN" sz="2400" dirty="0">
                <a:solidFill>
                  <a:srgbClr val="0500FF"/>
                </a:solidFill>
                <a:hlinkClick r:id="rId4" action="ppaction://hlinksldjump"/>
              </a:rPr>
              <a:t>Week 2:Django Views</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16)</a:t>
            </a:r>
            <a:r>
              <a:rPr lang="zh-CN" altLang="en-US" sz="2400" dirty="0">
                <a:solidFill>
                  <a:schemeClr val="bg1"/>
                </a:solidFill>
              </a:rPr>
              <a:t> </a:t>
            </a:r>
            <a:r>
              <a:rPr lang="en-US" altLang="zh-CN" sz="2400" dirty="0">
                <a:solidFill>
                  <a:srgbClr val="0500FF"/>
                </a:solidFill>
                <a:hlinkClick r:id="rId5" action="ppaction://hlinksldjump"/>
              </a:rPr>
              <a:t>Week 2: Inside Django Views and HTML Escaping in Django</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28)</a:t>
            </a:r>
            <a:r>
              <a:rPr lang="zh-CN" altLang="en-US" sz="2400" dirty="0">
                <a:solidFill>
                  <a:schemeClr val="bg1"/>
                </a:solidFill>
              </a:rPr>
              <a:t> </a:t>
            </a:r>
            <a:r>
              <a:rPr lang="en-US" altLang="zh-CN" sz="2400" dirty="0">
                <a:solidFill>
                  <a:srgbClr val="0500FF"/>
                </a:solidFill>
                <a:hlinkClick r:id="rId6" action="ppaction://hlinksldjump"/>
              </a:rPr>
              <a:t>Week 2: Using Templates in Django</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39)</a:t>
            </a:r>
            <a:r>
              <a:rPr lang="zh-CN" altLang="en-US" sz="2400" dirty="0">
                <a:solidFill>
                  <a:schemeClr val="bg1"/>
                </a:solidFill>
              </a:rPr>
              <a:t> </a:t>
            </a:r>
            <a:r>
              <a:rPr lang="en-US" altLang="zh-CN" sz="2400" dirty="0">
                <a:solidFill>
                  <a:srgbClr val="0500FF"/>
                </a:solidFill>
                <a:hlinkClick r:id="rId7" action="ppaction://hlinksldjump"/>
              </a:rPr>
              <a:t>Week 2: The Django Template Language (DTL)</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47)</a:t>
            </a:r>
            <a:r>
              <a:rPr lang="zh-CN" altLang="en-US" sz="2400" dirty="0">
                <a:solidFill>
                  <a:schemeClr val="bg1"/>
                </a:solidFill>
              </a:rPr>
              <a:t> </a:t>
            </a:r>
            <a:r>
              <a:rPr lang="en-US" altLang="zh-CN" sz="2400" dirty="0">
                <a:solidFill>
                  <a:srgbClr val="0500FF"/>
                </a:solidFill>
                <a:hlinkClick r:id="rId8" action="ppaction://hlinksldjump"/>
              </a:rPr>
              <a:t>Week 2: Inheritance in Django Templates</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53)</a:t>
            </a:r>
            <a:r>
              <a:rPr lang="zh-CN" altLang="en-US" sz="2400" dirty="0">
                <a:solidFill>
                  <a:schemeClr val="bg1"/>
                </a:solidFill>
              </a:rPr>
              <a:t> </a:t>
            </a:r>
            <a:r>
              <a:rPr lang="en-US" altLang="zh-CN" sz="2400" dirty="0">
                <a:solidFill>
                  <a:srgbClr val="0500FF"/>
                </a:solidFill>
                <a:hlinkClick r:id="rId9" action="ppaction://hlinksldjump"/>
              </a:rPr>
              <a:t>Week 2: Reversing Django Views and URLs</a:t>
            </a:r>
            <a:endParaRPr lang="en-US" altLang="zh-CN" sz="2400" dirty="0">
              <a:solidFill>
                <a:srgbClr val="0500FF"/>
              </a:solidFill>
            </a:endParaRPr>
          </a:p>
          <a:p>
            <a:pPr>
              <a:lnSpc>
                <a:spcPct val="150000"/>
              </a:lnSpc>
            </a:pPr>
            <a:endParaRPr lang="en-US" altLang="zh-CN" sz="2400" dirty="0">
              <a:solidFill>
                <a:srgbClr val="0500FF"/>
              </a:solidFill>
            </a:endParaRPr>
          </a:p>
          <a:p>
            <a:pPr>
              <a:lnSpc>
                <a:spcPct val="150000"/>
              </a:lnSpc>
            </a:pPr>
            <a:endParaRPr lang="en-US" altLang="zh-CN" sz="2400" dirty="0">
              <a:solidFill>
                <a:srgbClr val="0500FF"/>
              </a:solidFill>
            </a:endParaRPr>
          </a:p>
          <a:p>
            <a:pPr>
              <a:lnSpc>
                <a:spcPct val="150000"/>
              </a:lnSpc>
            </a:pPr>
            <a:endParaRPr lang="en-US" sz="2400" dirty="0">
              <a:solidFill>
                <a:srgbClr val="0500FF"/>
              </a:solidFill>
            </a:endParaRPr>
          </a:p>
        </p:txBody>
      </p:sp>
    </p:spTree>
    <p:extLst>
      <p:ext uri="{BB962C8B-B14F-4D97-AF65-F5344CB8AC3E}">
        <p14:creationId xmlns:p14="http://schemas.microsoft.com/office/powerpoint/2010/main" val="356319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37024F3E-991C-2749-94EA-F1AFBA0BFEF0}"/>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views/templates/</a:t>
            </a:r>
            <a:r>
              <a:rPr lang="en-US" b="1" dirty="0" err="1">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a:solidFill>
                  <a:srgbClr val="0500FF"/>
                </a:solidFill>
                <a:latin typeface="Courier New" charset="0"/>
                <a:ea typeface="Courier New" charset="0"/>
                <a:cs typeface="Courier New" charset="0"/>
              </a:rPr>
              <a:t>       ...</a:t>
            </a: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views/templates/views/</a:t>
            </a:r>
            <a:r>
              <a:rPr lang="en-US" b="1" dirty="0" err="1">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and Response Objects</a:t>
            </a:r>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a:solidFill>
                  <a:srgbClr val="09442A"/>
                </a:solidFill>
              </a:rPr>
              <a:t>Django uses request and response objects to pass information throughout your Django application.</a:t>
            </a:r>
          </a:p>
          <a:p>
            <a:endParaRPr lang="en-US" sz="2000" dirty="0">
              <a:solidFill>
                <a:srgbClr val="09442A"/>
              </a:solidFill>
            </a:endParaRPr>
          </a:p>
          <a:p>
            <a:r>
              <a:rPr lang="en-US" sz="2000" dirty="0">
                <a:solidFill>
                  <a:srgbClr val="09442A"/>
                </a:solidFill>
              </a:rPr>
              <a:t>When a page is requested by a browser, Django creates an </a:t>
            </a:r>
            <a:r>
              <a:rPr lang="en-US" sz="2000" b="1" dirty="0" err="1">
                <a:solidFill>
                  <a:srgbClr val="09442A"/>
                </a:solidFill>
              </a:rPr>
              <a:t>HttpRequest</a:t>
            </a:r>
            <a:r>
              <a:rPr lang="en-US" sz="2000" dirty="0">
                <a:solidFill>
                  <a:srgbClr val="09442A"/>
                </a:solidFill>
              </a:rPr>
              <a:t> object that contains metadata about the request. </a:t>
            </a:r>
          </a:p>
          <a:p>
            <a:endParaRPr lang="en-US" sz="2000" dirty="0">
              <a:solidFill>
                <a:srgbClr val="09442A"/>
              </a:solidFill>
            </a:endParaRPr>
          </a:p>
          <a:p>
            <a:r>
              <a:rPr lang="en-US" sz="2000" dirty="0">
                <a:solidFill>
                  <a:srgbClr val="09442A"/>
                </a:solidFill>
              </a:rPr>
              <a:t>Then 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p>
          <a:p>
            <a:endParaRPr lang="en-US" sz="2000" dirty="0">
              <a:solidFill>
                <a:srgbClr val="09442A"/>
              </a:solidFill>
            </a:endParaRPr>
          </a:p>
          <a:p>
            <a:r>
              <a:rPr lang="en-US" sz="2000" dirty="0">
                <a:solidFill>
                  <a:srgbClr val="09442A"/>
                </a:solidFill>
              </a:rPr>
              <a:t>The Application Programming Interfaces (APIs) 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are 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p>
          <a:p>
            <a:endParaRPr lang="en-US" sz="2000" dirty="0">
              <a:solidFill>
                <a:srgbClr val="09442A"/>
              </a:solidFill>
            </a:endParaRPr>
          </a:p>
          <a:p>
            <a:r>
              <a:rPr lang="en-US" sz="2000" b="1" dirty="0" err="1">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p>
          <a:p>
            <a:endParaRPr lang="en-US" sz="2000" dirty="0">
              <a:solidFill>
                <a:srgbClr val="09442A"/>
              </a:solidFill>
            </a:endParaRPr>
          </a:p>
          <a:p>
            <a:r>
              <a:rPr lang="en-US" sz="2000" b="1" dirty="0" err="1">
                <a:solidFill>
                  <a:srgbClr val="09442A"/>
                </a:solidFill>
              </a:rPr>
              <a:t>HttpRequest.body</a:t>
            </a:r>
            <a:endParaRPr lang="en-US" sz="2000" b="1" u="sng" dirty="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p>
          <a:p>
            <a:endParaRPr lang="en-US" sz="2000" u="sng" dirty="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p>
          <a:p>
            <a:endParaRPr lang="en-US" sz="2000" dirty="0">
              <a:solidFill>
                <a:srgbClr val="09442A"/>
              </a:solidFill>
            </a:endParaRPr>
          </a:p>
          <a:p>
            <a:r>
              <a:rPr lang="en-US" sz="2000" dirty="0">
                <a:solidFill>
                  <a:srgbClr val="09442A"/>
                </a:solidFill>
              </a:rPr>
              <a:t>Each 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a:solidFill>
                <a:srgbClr val="09442A"/>
              </a:solidFill>
            </a:endParaRPr>
          </a:p>
          <a:p>
            <a:r>
              <a:rPr lang="en-US" sz="2000" b="1" dirty="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constructor.</a:t>
            </a: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2F9AFF20-3EE1-D142-B11D-057AA93126D7}"/>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45DC88B3-A1C2-8948-852A-55DE71794517}"/>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https://samples.dj4e.com/views/</a:t>
            </a:r>
            <a:r>
              <a:rPr lang="en-US" sz="2000" dirty="0" err="1"/>
              <a:t>danger?</a:t>
            </a:r>
            <a:r>
              <a:rPr lang="en-US" sz="2000" dirty="0" err="1">
                <a:solidFill>
                  <a:srgbClr val="FF40FF"/>
                </a:solidFill>
              </a:rPr>
              <a:t>guess</a:t>
            </a:r>
            <a:r>
              <a:rPr lang="en-US" sz="2000" dirty="0"/>
              <a:t>=</a:t>
            </a:r>
            <a:r>
              <a:rPr lang="en-US" sz="2000" dirty="0">
                <a:solidFill>
                  <a:srgbClr val="00FDFF"/>
                </a:solidFill>
              </a:rPr>
              <a:t>42</a:t>
            </a:r>
            <a:r>
              <a:rPr lang="en-US" sz="2000" dirty="0"/>
              <a:t> </a:t>
            </a:r>
          </a:p>
        </p:txBody>
      </p:sp>
      <p:pic>
        <p:nvPicPr>
          <p:cNvPr id="7" name="Picture 6" title="A web page with the text &quot;Your Guess was 4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Danger </a:t>
            </a:r>
            <a:r>
              <a:rPr lang="mr-IN" dirty="0">
                <a:solidFill>
                  <a:srgbClr val="FF0000"/>
                </a:solidFill>
              </a:rPr>
              <a:t>–</a:t>
            </a:r>
            <a:r>
              <a:rPr lang="en-US" dirty="0">
                <a:solidFill>
                  <a:srgbClr val="FF0000"/>
                </a:solidFill>
              </a:rPr>
              <a:t> What Danger?</a:t>
            </a:r>
          </a:p>
        </p:txBody>
      </p:sp>
      <p:sp>
        <p:nvSpPr>
          <p:cNvPr id="3" name="Text Placeholder 2"/>
          <p:cNvSpPr>
            <a:spLocks noGrp="1"/>
          </p:cNvSpPr>
          <p:nvPr>
            <p:ph type="body" idx="1"/>
          </p:nvPr>
        </p:nvSpPr>
        <p:spPr/>
        <p:txBody>
          <a:bodyPr/>
          <a:lstStyle/>
          <a:p>
            <a:r>
              <a:rPr lang="en-US" dirty="0"/>
              <a:t>I use the </a:t>
            </a:r>
            <a:r>
              <a:rPr lang="en-US" dirty="0" err="1">
                <a:solidFill>
                  <a:srgbClr val="FFFF00"/>
                </a:solidFill>
              </a:rPr>
              <a:t>django.http.escape</a:t>
            </a:r>
            <a:r>
              <a:rPr lang="en-US" dirty="0">
                <a:solidFill>
                  <a:srgbClr val="FFFF00"/>
                </a:solidFill>
              </a:rPr>
              <a:t>() </a:t>
            </a:r>
            <a:r>
              <a:rPr lang="en-US" dirty="0"/>
              <a:t>function whenever I sense danger</a:t>
            </a:r>
            <a:r>
              <a:rPr lang="mr-IN" dirty="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Why is that view named danger?</a:t>
            </a:r>
          </a:p>
        </p:txBody>
      </p:sp>
      <p:sp>
        <p:nvSpPr>
          <p:cNvPr id="9" name="Content Placeholder 8"/>
          <p:cNvSpPr>
            <a:spLocks noGrp="1"/>
          </p:cNvSpPr>
          <p:nvPr>
            <p:ph idx="1"/>
          </p:nvPr>
        </p:nvSpPr>
        <p:spPr/>
        <p:txBody>
          <a:bodyPr/>
          <a:lstStyle/>
          <a:p>
            <a:r>
              <a:rPr lang="en-US" dirty="0"/>
              <a:t>It is dangerous to take data from the user and include it in the HTTP Response without "escaping" the output.</a:t>
            </a:r>
          </a:p>
          <a:p>
            <a:r>
              <a:rPr lang="en-US" dirty="0"/>
              <a:t>HTML + JavaScript is a programming language and you don't want your users "sending code" to other user's browsers</a:t>
            </a:r>
          </a:p>
          <a:p>
            <a:endParaRPr lang="en-US" dirty="0"/>
          </a:p>
          <a:p>
            <a:r>
              <a:rPr lang="en-US" dirty="0"/>
              <a:t>Cross-Site Scripting (XSS)</a:t>
            </a:r>
          </a:p>
          <a:p>
            <a:pPr lvl="1"/>
            <a:r>
              <a:rPr lang="en-US" dirty="0"/>
              <a:t>https://</a:t>
            </a:r>
            <a:r>
              <a:rPr lang="en-US" dirty="0" err="1"/>
              <a:t>en.wikipedia.org</a:t>
            </a:r>
            <a:r>
              <a:rPr lang="en-US" dirty="0"/>
              <a:t>/wiki/Cross-</a:t>
            </a:r>
            <a:r>
              <a:rPr lang="en-US" dirty="0" err="1"/>
              <a:t>site_scripting</a:t>
            </a:r>
            <a:endParaRPr lang="en-US" dirty="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4CE337B-C590-264E-81C7-402C0A01D364}"/>
              </a:ext>
            </a:extLst>
          </p:cNvPr>
          <p:cNvSpPr>
            <a:spLocks noGrp="1"/>
          </p:cNvSpPr>
          <p:nvPr>
            <p:ph type="title" idx="4294967295"/>
          </p:nvPr>
        </p:nvSpPr>
        <p:spPr/>
        <p:txBody>
          <a:bodyPr/>
          <a:lstStyle/>
          <a:p>
            <a:r>
              <a:rPr lang="en-US" altLang="zh-CN" dirty="0">
                <a:solidFill>
                  <a:schemeClr val="bg1"/>
                </a:solidFill>
              </a:rPr>
              <a:t>Danger</a:t>
            </a:r>
            <a:endParaRPr lang="en-US" dirty="0">
              <a:solidFill>
                <a:schemeClr val="bg1"/>
              </a:solidFill>
            </a:endParaRPr>
          </a:p>
        </p:txBody>
      </p:sp>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%3Cb%3EBold%3C%2Fb%3E</a:t>
            </a:r>
            <a:r>
              <a:rPr lang="en-US" dirty="0"/>
              <a:t> </a:t>
            </a:r>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a:t>
            </a:r>
            <a:r>
              <a:rPr lang="en-US" dirty="0">
                <a:solidFill>
                  <a:srgbClr val="FF0000"/>
                </a:solidFill>
                <a:latin typeface="Courier" charset="0"/>
              </a:rPr>
              <a:t>&lt;b&gt;Bold&lt;/b&gt;</a:t>
            </a:r>
            <a:r>
              <a:rPr lang="en-US" dirty="0">
                <a:solidFill>
                  <a:srgbClr val="000000"/>
                </a:solidFill>
                <a:latin typeface="Courier" charset="0"/>
              </a:rPr>
              <a: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4760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DE675FA-EFC0-FA49-B1EA-4ECBDA10604A}"/>
              </a:ext>
            </a:extLst>
          </p:cNvPr>
          <p:cNvSpPr>
            <a:spLocks noGrp="1"/>
          </p:cNvSpPr>
          <p:nvPr>
            <p:ph type="title" idx="4294967295"/>
          </p:nvPr>
        </p:nvSpPr>
        <p:spPr/>
        <p:txBody>
          <a:bodyPr/>
          <a:lstStyle/>
          <a:p>
            <a:r>
              <a:rPr lang="en-US" altLang="zh-CN" dirty="0">
                <a:solidFill>
                  <a:schemeClr val="bg1"/>
                </a:solidFill>
              </a:rPr>
              <a:t>Danger</a:t>
            </a:r>
            <a:endParaRPr lang="en-US" dirty="0">
              <a:solidFill>
                <a:schemeClr val="bg1"/>
              </a:solidFill>
            </a:endParaRPr>
          </a:p>
        </p:txBody>
      </p:sp>
      <p:pic>
        <p:nvPicPr>
          <p:cNvPr id="5" name="Picture 4" title="Screen shot of cross-site scripting with alert box that says &quot;Owned&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&lt;script&gt;alert('Owned');&lt;/script&gt;&lt;/p&gt;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9912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6600" dirty="0"/>
              <a:t>Views and</a:t>
            </a:r>
            <a:br>
              <a:rPr lang="en-US" sz="6600" dirty="0"/>
            </a:br>
            <a:r>
              <a:rPr lang="en-US" sz="6600" dirty="0"/>
              <a:t>Templates</a:t>
            </a:r>
          </a:p>
        </p:txBody>
      </p:sp>
      <p:sp>
        <p:nvSpPr>
          <p:cNvPr id="3" name="Subtitle 2"/>
          <p:cNvSpPr>
            <a:spLocks noGrp="1"/>
          </p:cNvSpPr>
          <p:nvPr>
            <p:ph type="subTitle" idx="1"/>
          </p:nvPr>
        </p:nvSpPr>
        <p:spPr>
          <a:xfrm>
            <a:off x="435439" y="1200152"/>
            <a:ext cx="3524974" cy="4457696"/>
          </a:xfrm>
        </p:spPr>
        <p:txBody>
          <a:bodyPr anchor="ctr">
            <a:normAutofit/>
          </a:bodyPr>
          <a:lstStyle/>
          <a:p>
            <a:pPr algn="r"/>
            <a:r>
              <a:rPr lang="en-US" dirty="0">
                <a:solidFill>
                  <a:srgbClr val="FFFFFF"/>
                </a:solidFill>
              </a:rPr>
              <a:t>Charles Severance</a:t>
            </a:r>
          </a:p>
          <a:p>
            <a:pPr algn="r"/>
            <a:r>
              <a:rPr lang="en-US" dirty="0">
                <a:solidFill>
                  <a:srgbClr val="FFFFFF"/>
                </a:solidFill>
              </a:rPr>
              <a:t>www.dj4e.com</a:t>
            </a:r>
          </a:p>
          <a:p>
            <a:pPr algn="r"/>
            <a:endParaRPr lang="en-US" dirty="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 licens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a:solidFill>
                <a:srgbClr val="C1651C"/>
              </a:solidFill>
              <a:latin typeface="Courier" charset="0"/>
              <a:ea typeface="Courier" charset="0"/>
              <a:cs typeface="Courier" charset="0"/>
            </a:endParaRPr>
          </a:p>
          <a:p>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descr="Screenshot of a web page showing &quot;Your guess was &lt;b&gt;Bold&lt;/b&gt;&quot;"/>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a:t>HTML entities</a:t>
            </a:r>
          </a:p>
        </p:txBody>
      </p:sp>
    </p:spTree>
    <p:extLst>
      <p:ext uri="{BB962C8B-B14F-4D97-AF65-F5344CB8AC3E}">
        <p14:creationId xmlns:p14="http://schemas.microsoft.com/office/powerpoint/2010/main" val="10708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Parsing the URL after the </a:t>
            </a:r>
            <a:r>
              <a:rPr lang="en-US" sz="4000" dirty="0">
                <a:solidFill>
                  <a:srgbClr val="FF40FF"/>
                </a:solidFill>
              </a:rPr>
              <a:t>Application </a:t>
            </a:r>
            <a:r>
              <a:rPr lang="en-US" sz="4000" dirty="0"/>
              <a:t>and </a:t>
            </a:r>
            <a:r>
              <a:rPr lang="en-US" sz="4000" dirty="0">
                <a:solidFill>
                  <a:srgbClr val="00FF00"/>
                </a:solidFill>
              </a:rPr>
              <a:t>View</a:t>
            </a: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https://samples.dj4e.com/</a:t>
            </a:r>
            <a:r>
              <a:rPr lang="en-US" sz="2400" b="1" dirty="0">
                <a:solidFill>
                  <a:srgbClr val="FF40FF"/>
                </a:solidFill>
                <a:latin typeface="Courier New" charset="0"/>
                <a:ea typeface="Courier New" charset="0"/>
                <a:cs typeface="Courier New" charset="0"/>
              </a:rPr>
              <a:t>views</a:t>
            </a:r>
            <a:r>
              <a:rPr lang="en-US" sz="2400" b="1" dirty="0">
                <a:latin typeface="Courier New" charset="0"/>
                <a:ea typeface="Courier New" charset="0"/>
                <a:cs typeface="Courier New" charset="0"/>
              </a:rPr>
              <a:t>/</a:t>
            </a:r>
            <a:r>
              <a:rPr lang="en-US" sz="2400" b="1" dirty="0">
                <a:solidFill>
                  <a:srgbClr val="00FF00"/>
                </a:solidFill>
                <a:latin typeface="Courier New" charset="0"/>
                <a:ea typeface="Courier New" charset="0"/>
                <a:cs typeface="Courier New" charset="0"/>
              </a:rPr>
              <a:t>rest</a:t>
            </a:r>
            <a:r>
              <a:rPr lang="en-US" sz="2400" b="1" dirty="0">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41</a:t>
            </a:r>
            <a:r>
              <a:rPr lang="en-US" sz="2400" b="1" dirty="0">
                <a:latin typeface="Courier New" charset="0"/>
                <a:ea typeface="Courier New" charset="0"/>
                <a:cs typeface="Courier New" charset="0"/>
              </a:rPr>
              <a:t> </a:t>
            </a: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a:extLst>
              <a:ext uri="{C183D7F6-B498-43B3-948B-1728B52AA6E4}">
                <adec:decorative xmlns:adec="http://schemas.microsoft.com/office/drawing/2017/decorative" val="1"/>
              </a:ext>
            </a:extLst>
          </p:cNvPr>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C183D7F6-B498-43B3-948B-1728B52AA6E4}">
                <adec:decorative xmlns:adec="http://schemas.microsoft.com/office/drawing/2017/decorative" val="1"/>
              </a:ext>
            </a:extLst>
          </p:cNvPr>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C183D7F6-B498-43B3-948B-1728B52AA6E4}">
                <adec:decorative xmlns:adec="http://schemas.microsoft.com/office/drawing/2017/decorative" val="1"/>
              </a:ext>
            </a:extLst>
          </p:cNvPr>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fontScale="90000"/>
          </a:bodyPr>
          <a:lstStyle/>
          <a:p>
            <a:r>
              <a:rPr lang="en-US" dirty="0"/>
              <a:t>Class 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to Class Views</a:t>
            </a:r>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a:solidFill>
                  <a:srgbClr val="000000"/>
                </a:solidFill>
                <a:latin typeface="Courier New" charset="0"/>
                <a:ea typeface="Courier New" charset="0"/>
                <a:cs typeface="Courier New" charset="0"/>
              </a:rPr>
              <a:t>path(</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a:solidFill>
                  <a:srgbClr val="000000"/>
                </a:solidFill>
                <a:latin typeface="Courier New" charset="0"/>
                <a:ea typeface="Courier New" charset="0"/>
                <a:cs typeface="Courier New" charset="0"/>
              </a:rPr>
              <a:t>()),</a:t>
            </a: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https://samples.dj4e.com/views/remain/</a:t>
            </a:r>
            <a:r>
              <a:rPr lang="en-US" b="1" dirty="0">
                <a:solidFill>
                  <a:srgbClr val="00FDFF"/>
                </a:solidFill>
                <a:latin typeface="Courier New" charset="0"/>
                <a:ea typeface="Courier New" charset="0"/>
                <a:cs typeface="Courier New" charset="0"/>
              </a:rPr>
              <a:t>abc123-42-xyzzy</a:t>
            </a:r>
            <a:r>
              <a:rPr lang="en-US" b="1" dirty="0">
                <a:latin typeface="Courier New" charset="0"/>
                <a:ea typeface="Courier New" charset="0"/>
                <a:cs typeface="Courier New" charset="0"/>
              </a:rPr>
              <a:t> </a:t>
            </a:r>
          </a:p>
        </p:txBody>
      </p:sp>
    </p:spTree>
    <p:extLst>
      <p:ext uri="{BB962C8B-B14F-4D97-AF65-F5344CB8AC3E}">
        <p14:creationId xmlns:p14="http://schemas.microsoft.com/office/powerpoint/2010/main" val="196940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http://www.dj4e.com/</a:t>
            </a:r>
            <a:r>
              <a:rPr lang="en-US" altLang="x-none" dirty="0" err="1"/>
              <a:t>nowhere.htm</a:t>
            </a:r>
            <a:r>
              <a:rPr lang="en-US" altLang="x-none" dirty="0"/>
              <a:t> - </a:t>
            </a:r>
            <a:r>
              <a:rPr lang="en-US" altLang="x-none" dirty="0">
                <a:solidFill>
                  <a:srgbClr val="FFFF00"/>
                </a:solidFill>
              </a:rPr>
              <a:t>404 Not Found</a:t>
            </a:r>
          </a:p>
          <a:p>
            <a:r>
              <a:rPr lang="en-US" altLang="x-none" dirty="0">
                <a:solidFill>
                  <a:srgbClr val="FFFF00"/>
                </a:solidFill>
              </a:rPr>
              <a:t>500 Server Error</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a:t>You can send a "Redirect" response instead of a page response to communicate a "Location:" header to the browser</a:t>
            </a:r>
          </a:p>
          <a:p>
            <a:pPr marL="828654">
              <a:spcBef>
                <a:spcPts val="1725"/>
              </a:spcBef>
              <a:defRPr/>
            </a:pPr>
            <a:r>
              <a:rPr lang="en-US" sz="2851" dirty="0"/>
              <a:t>The location header 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 Redirect from a View</a:t>
            </a:r>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endParaRPr lang="en-US"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'https://www.dj4e.com/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https://samples.dj4e.com/views/bounce </a:t>
            </a: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3D3C783-CDEC-6447-BA62-56E19FF02BA8}"/>
              </a:ext>
            </a:extLst>
          </p:cNvPr>
          <p:cNvSpPr>
            <a:spLocks noGrp="1"/>
          </p:cNvSpPr>
          <p:nvPr>
            <p:ph type="title" idx="4294967295"/>
          </p:nvPr>
        </p:nvSpPr>
        <p:spPr/>
        <p:txBody>
          <a:bodyPr/>
          <a:lstStyle/>
          <a:p>
            <a:r>
              <a:rPr lang="en-US" altLang="zh-CN" dirty="0">
                <a:solidFill>
                  <a:schemeClr val="bg1"/>
                </a:solidFill>
              </a:rPr>
              <a:t>Templates</a:t>
            </a:r>
            <a:endParaRPr lang="en-US" dirty="0">
              <a:solidFill>
                <a:schemeClr val="bg1"/>
              </a:solidFill>
            </a:endParaRPr>
          </a:p>
        </p:txBody>
      </p:sp>
      <p:pic>
        <p:nvPicPr>
          <p:cNvPr id="3" name="Picture 2" descr="Screenshot of webpage showing developer consol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Templates to Organize HTML</a:t>
            </a:r>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spTree>
    <p:extLst>
      <p:ext uri="{BB962C8B-B14F-4D97-AF65-F5344CB8AC3E}">
        <p14:creationId xmlns:p14="http://schemas.microsoft.com/office/powerpoint/2010/main" val="451406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spTree>
    <p:extLst>
      <p:ext uri="{BB962C8B-B14F-4D97-AF65-F5344CB8AC3E}">
        <p14:creationId xmlns:p14="http://schemas.microsoft.com/office/powerpoint/2010/main" val="1899428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a:t>
            </a:r>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a:solidFill>
                  <a:srgbClr val="09442A"/>
                </a:solidFill>
              </a:rPr>
              <a:t>Being a web framework, Django needs a convenient way to generate HTML dynamically. The most common approach relies on templates. A template contains the static parts of the desired HTML output as well as some special syntax describing how dynamic content will be inserted. </a:t>
            </a:r>
          </a:p>
          <a:p>
            <a:endParaRPr lang="en-US" sz="2000" dirty="0">
              <a:solidFill>
                <a:srgbClr val="09442A"/>
              </a:solidFill>
            </a:endParaRPr>
          </a:p>
          <a:p>
            <a:r>
              <a:rPr lang="en-US" sz="2000" dirty="0">
                <a:solidFill>
                  <a:srgbClr val="09442A"/>
                </a:solidFill>
              </a:rPr>
              <a:t>A 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alternative Jinja2.</a:t>
            </a:r>
          </a:p>
          <a:p>
            <a:endParaRPr lang="en-US" sz="2000" dirty="0">
              <a:solidFill>
                <a:srgbClr val="09442A"/>
              </a:solidFill>
            </a:endParaRPr>
          </a:p>
          <a:p>
            <a:r>
              <a:rPr lang="en-US" sz="2000" dirty="0">
                <a:solidFill>
                  <a:srgbClr val="09442A"/>
                </a:solidFill>
              </a:rPr>
              <a:t>A template is simply a text file. It can generate any text-based format (HTML, XML, CSV, etc.). A 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/topics/templates/</a:t>
            </a:r>
          </a:p>
        </p:txBody>
      </p:sp>
    </p:spTree>
    <p:extLst>
      <p:ext uri="{BB962C8B-B14F-4D97-AF65-F5344CB8AC3E}">
        <p14:creationId xmlns:p14="http://schemas.microsoft.com/office/powerpoint/2010/main" val="112892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Template?</a:t>
            </a:r>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view code.</a:t>
            </a:r>
          </a:p>
        </p:txBody>
      </p:sp>
      <p:sp>
        <p:nvSpPr>
          <p:cNvPr id="5" name="TextBox 4"/>
          <p:cNvSpPr txBox="1"/>
          <p:nvPr/>
        </p:nvSpPr>
        <p:spPr>
          <a:xfrm>
            <a:off x="4331855" y="2743199"/>
            <a:ext cx="7295547" cy="2862322"/>
          </a:xfrm>
          <a:prstGeom prst="rect">
            <a:avLst/>
          </a:prstGeom>
          <a:solidFill>
            <a:schemeClr val="tx1"/>
          </a:solidFill>
        </p:spPr>
        <p:txBody>
          <a:bodyPr wrap="squar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 </a:t>
            </a: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xmlns=""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a:extLst>
              <a:ext uri="{C183D7F6-B498-43B3-948B-1728B52AA6E4}">
                <adec:decorative xmlns:adec="http://schemas.microsoft.com/office/drawing/2017/decorative" val="1"/>
              </a:ext>
            </a:extLst>
          </p:cNvPr>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a:extLst>
              <a:ext uri="{C183D7F6-B498-43B3-948B-1728B52AA6E4}">
                <adec:decorative xmlns:adec="http://schemas.microsoft.com/office/drawing/2017/decorative" val="1"/>
              </a:ext>
            </a:extLst>
          </p:cNvPr>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xmlns=""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688483" y="1200013"/>
            <a:ext cx="471122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&gt; Stuff</a:t>
            </a:r>
            <a:r>
              <a:rPr lang="en-US" sz="2400" b="1" dirty="0">
                <a:latin typeface="Courier New" charset="0"/>
                <a:ea typeface="Courier New" charset="0"/>
                <a:cs typeface="Courier New" charset="0"/>
              </a:rPr>
              <a:t>' }</a:t>
            </a:r>
          </a:p>
        </p:txBody>
      </p:sp>
      <p:sp>
        <p:nvSpPr>
          <p:cNvPr id="7" name="Line">
            <a:extLst>
              <a:ext uri="{C183D7F6-B498-43B3-948B-1728B52AA6E4}">
                <adec:decorative xmlns:adec="http://schemas.microsoft.com/office/drawing/2017/decorative" val="1"/>
              </a:ext>
            </a:extLst>
          </p:cNvPr>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a:extLst>
              <a:ext uri="{C183D7F6-B498-43B3-948B-1728B52AA6E4}">
                <adec:decorative xmlns:adec="http://schemas.microsoft.com/office/drawing/2017/decorative" val="1"/>
              </a:ext>
            </a:extLst>
          </p:cNvPr>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683427" cy="157992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en-US" sz="2400" b="1" dirty="0">
                <a:solidFill>
                  <a:srgbClr val="00FDFF"/>
                </a:solidFill>
                <a:latin typeface="Courier New" charset="0"/>
                <a:ea typeface="Courier New" charset="0"/>
                <a:cs typeface="Courier New" charset="0"/>
              </a:rPr>
              <a:t>&amp;</a:t>
            </a:r>
            <a:r>
              <a:rPr lang="en-US" sz="2400" b="1" dirty="0" err="1">
                <a:solidFill>
                  <a:srgbClr val="00FDFF"/>
                </a:solidFill>
                <a:latin typeface="Courier New" charset="0"/>
                <a:ea typeface="Courier New" charset="0"/>
                <a:cs typeface="Courier New" charset="0"/>
              </a:rPr>
              <a:t>gt</a:t>
            </a:r>
            <a:r>
              <a:rPr lang="en-US"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a:solidFill>
                  <a:srgbClr val="000000"/>
                </a:solidFill>
                <a:latin typeface="Courier New" charset="0"/>
                <a:ea typeface="Courier New" charset="0"/>
                <a:cs typeface="Courier New" charset="0"/>
              </a:rPr>
              <a:t>path(</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a:solidFill>
                  <a:srgbClr val="000000"/>
                </a:solidFill>
                <a:latin typeface="Courier New" charset="0"/>
                <a:ea typeface="Courier New" charset="0"/>
                <a:cs typeface="Courier New" charset="0"/>
              </a:rPr>
              <a:t>())</a:t>
            </a: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render</a:t>
            </a:r>
            <a:endParaRPr lang="en-US" sz="2000" b="1" dirty="0">
              <a:solidFill>
                <a:srgbClr val="C814C9"/>
              </a:solidFill>
              <a:latin typeface="Courier" charset="0"/>
              <a:ea typeface="Courier" charset="0"/>
              <a:cs typeface="Courier" charset="0"/>
            </a:endParaRPr>
          </a:p>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tmpl</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a:t>URL -&gt; View </a:t>
            </a:r>
            <a:r>
              <a:rPr lang="en-US"/>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18C84D7A-6502-C340-A325-AFDA9C1F6389}"/>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tmpl</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descr="Screenshot of a web page showing &quot;Your guess was 200 Too high&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tmpl</a:t>
            </a:r>
            <a:r>
              <a:rPr lang="en-US" dirty="0">
                <a:solidFill>
                  <a:srgbClr val="FFFF00"/>
                </a:solidFill>
              </a:rPr>
              <a:t>/templates/</a:t>
            </a:r>
            <a:r>
              <a:rPr lang="en-US" dirty="0" err="1">
                <a:solidFill>
                  <a:srgbClr val="FFFF00"/>
                </a:solidFill>
              </a:rPr>
              <a:t>tmpl</a:t>
            </a:r>
            <a:r>
              <a:rPr lang="en-US" dirty="0">
                <a:solidFill>
                  <a:srgbClr val="FFFF00"/>
                </a:solidFill>
              </a:rPr>
              <a:t>/</a:t>
            </a:r>
            <a:r>
              <a:rPr lang="en-US" dirty="0" err="1">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are Templates?</a:t>
            </a:r>
          </a:p>
        </p:txBody>
      </p:sp>
      <p:sp>
        <p:nvSpPr>
          <p:cNvPr id="5" name="Content Placeholder 4"/>
          <p:cNvSpPr>
            <a:spLocks noGrp="1"/>
          </p:cNvSpPr>
          <p:nvPr>
            <p:ph idx="1"/>
          </p:nvPr>
        </p:nvSpPr>
        <p:spPr>
          <a:xfrm>
            <a:off x="838200" y="1825624"/>
            <a:ext cx="10515600" cy="861819"/>
          </a:xfrm>
        </p:spPr>
        <p:txBody>
          <a:bodyPr>
            <a:normAutofit/>
          </a:bodyPr>
          <a:lstStyle/>
          <a:p>
            <a:r>
              <a:rPr lang="en-US" dirty="0"/>
              <a:t>A Django project is made up of one or </a:t>
            </a:r>
            <a:r>
              <a:rPr lang="en-US"/>
              <a:t>more applications in folders</a:t>
            </a:r>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dj4e-samples$ 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rest</a:t>
            </a: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hello			scripts</a:t>
            </a: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Folders</a:t>
            </a:r>
          </a:p>
        </p:txBody>
      </p:sp>
      <p:sp>
        <p:nvSpPr>
          <p:cNvPr id="5" name="Content Placeholder 4"/>
          <p:cNvSpPr>
            <a:spLocks noGrp="1"/>
          </p:cNvSpPr>
          <p:nvPr>
            <p:ph idx="1"/>
          </p:nvPr>
        </p:nvSpPr>
        <p:spPr>
          <a:xfrm>
            <a:off x="838200" y="1825624"/>
            <a:ext cx="10515600" cy="1216603"/>
          </a:xfrm>
        </p:spPr>
        <p:txBody>
          <a:bodyPr>
            <a:normAutofit fontScale="77500" lnSpcReduction="20000"/>
          </a:bodyPr>
          <a:lstStyle/>
          <a:p>
            <a:r>
              <a:rPr lang="en-US" dirty="0"/>
              <a:t>It is common to reuse the "</a:t>
            </a:r>
            <a:r>
              <a:rPr lang="en-US" dirty="0">
                <a:solidFill>
                  <a:srgbClr val="FF7F00"/>
                </a:solidFill>
              </a:rPr>
              <a:t>name</a:t>
            </a:r>
            <a:r>
              <a:rPr lang="en-US" dirty="0"/>
              <a:t>" of a template file in several applications</a:t>
            </a:r>
          </a:p>
          <a:p>
            <a:r>
              <a:rPr lang="en-US" dirty="0"/>
              <a:t>We use a technique called "</a:t>
            </a:r>
            <a:r>
              <a:rPr lang="en-US" dirty="0">
                <a:solidFill>
                  <a:srgbClr val="FF40FF"/>
                </a:solidFill>
              </a:rPr>
              <a:t>namespace</a:t>
            </a:r>
            <a:r>
              <a:rPr lang="en-US" dirty="0"/>
              <a:t>" so that each application can load its own templates without template name collision</a:t>
            </a:r>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Name Spaces</a:t>
            </a:r>
          </a:p>
        </p:txBody>
      </p:sp>
      <p:sp>
        <p:nvSpPr>
          <p:cNvPr id="5" name="Content Placeholder 4"/>
          <p:cNvSpPr>
            <a:spLocks noGrp="1"/>
          </p:cNvSpPr>
          <p:nvPr>
            <p:ph idx="1"/>
          </p:nvPr>
        </p:nvSpPr>
        <p:spPr>
          <a:xfrm>
            <a:off x="838200" y="1825624"/>
            <a:ext cx="10515600" cy="1216603"/>
          </a:xfrm>
        </p:spPr>
        <p:txBody>
          <a:bodyPr>
            <a:normAutofit lnSpcReduction="10000"/>
          </a:bodyPr>
          <a:lstStyle/>
          <a:p>
            <a:r>
              <a:rPr lang="en-US" dirty="0"/>
              <a:t>For the namespace to work, we need to put templates in a path that includes the </a:t>
            </a:r>
            <a:r>
              <a:rPr lang="en-US" dirty="0">
                <a:solidFill>
                  <a:srgbClr val="FF40FF"/>
                </a:solidFill>
              </a:rPr>
              <a:t>application name </a:t>
            </a:r>
            <a:r>
              <a:rPr lang="en-US" dirty="0"/>
              <a:t>twice.  Weird but necessary. </a:t>
            </a:r>
            <a:r>
              <a:rPr lang="en-US" dirty="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Django template language (DTL)</a:t>
            </a:r>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/ref/templates/language/</a:t>
            </a:r>
          </a:p>
        </p:txBody>
      </p:sp>
    </p:spTree>
    <p:extLst>
      <p:ext uri="{BB962C8B-B14F-4D97-AF65-F5344CB8AC3E}">
        <p14:creationId xmlns:p14="http://schemas.microsoft.com/office/powerpoint/2010/main" val="78163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the core of our application</a:t>
            </a:r>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Tags / Code</a:t>
            </a:r>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B2A0119E-3894-E84D-962A-444ECF950590}"/>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django.shortcuts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render</a:t>
            </a: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simple</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simple.html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https://samples.dj4e.com/</a:t>
            </a:r>
            <a:r>
              <a:rPr lang="en-US" sz="2000" dirty="0" err="1"/>
              <a:t>tmpl</a:t>
            </a:r>
            <a:r>
              <a:rPr lang="en-US" sz="2000" dirty="0"/>
              <a:t>/simple</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06D0C40B-AEFA-B949-BC1F-48BC6D0AA35C}"/>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7" name="Picture 6" descr="https://samples.dj4e.com/tmpl/guess&#10;" title="A screen shot that says &quot;Your guess is 4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https://samples.dj4e.com/</a:t>
            </a:r>
            <a:r>
              <a:rPr lang="en-US" sz="2000" dirty="0" err="1"/>
              <a:t>tmpl</a:t>
            </a:r>
            <a:r>
              <a:rPr lang="en-US" sz="2000" dirty="0"/>
              <a:t>/guess</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CF467E29-F0AB-F845-9DD7-B011A4DA0B1C}"/>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8" name="Picture 7" descr="https://samples.dj4e.com/tmpl/special&#10;" title="A screen shot showing escaped and unescaped outpu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special</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txt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bold</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special.html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https://samples.dj4e.com/</a:t>
            </a:r>
            <a:r>
              <a:rPr lang="en-US" sz="2000" dirty="0" err="1"/>
              <a:t>tmpl</a:t>
            </a:r>
            <a:r>
              <a:rPr lang="en-US" sz="2000" dirty="0"/>
              <a:t>/special</a:t>
            </a:r>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not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txt|safe</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A6FC81DC-1F5F-454D-89E8-8007D26FA6C3}"/>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https://samples.dj4e.com/</a:t>
            </a:r>
            <a:r>
              <a:rPr lang="en-US" sz="2000" dirty="0" err="1"/>
              <a:t>tmpl</a:t>
            </a:r>
            <a:r>
              <a:rPr lang="en-US" sz="2000" dirty="0"/>
              <a:t>/loop</a:t>
            </a:r>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loop.html</a:t>
            </a:r>
            <a:endParaRPr lang="en-US" sz="2000" dirty="0">
              <a:solidFill>
                <a:srgbClr val="FFFF00"/>
              </a:solidFill>
              <a:effectLst/>
            </a:endParaRPr>
          </a:p>
        </p:txBody>
      </p:sp>
      <p:pic>
        <p:nvPicPr>
          <p:cNvPr id="7" name="Picture 6" descr="Screenshot of a web page showing &quot;Your guess was 42. Apple, orange, banana, lychee. Number of nuts: 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E26A1623-1B35-A04A-829A-E36CABE03DA8}"/>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7" name="Picture 6" descr="https://samples.dj4e.com/tmpl/nested&#10;" title="A screen shot that says &quot;Your guess is 42&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https://samples.dj4e.com/</a:t>
            </a:r>
            <a:r>
              <a:rPr lang="en-US" sz="2000" dirty="0" err="1"/>
              <a:t>tmpl</a:t>
            </a:r>
            <a:r>
              <a:rPr lang="en-US" sz="2000" dirty="0"/>
              <a:t>/nested</a:t>
            </a:r>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09CB3A9B-58A2-7346-9BD1-3182DD4EB4F5}"/>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8" name="Picture 7" descr="Your guess was 200&#10;&#10;Too high" title="A screen sh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err="1">
                <a:solidFill>
                  <a:srgbClr val="000000"/>
                </a:solidFill>
                <a:latin typeface="Courier" charset="0"/>
                <a:ea typeface="Courier" charset="0"/>
                <a:cs typeface="Courier" charset="0"/>
              </a:rPr>
              <a:t>endif</a:t>
            </a:r>
            <a:r>
              <a:rPr lang="mr-IN" sz="1600">
                <a:solidFill>
                  <a:srgbClr val="000000"/>
                </a:solidFill>
                <a:latin typeface="Courier" charset="0"/>
                <a:ea typeface="Courier" charset="0"/>
                <a:cs typeface="Courier" charset="0"/>
              </a:rPr>
              <a:t> %</a:t>
            </a:r>
            <a:r>
              <a:rPr lang="en-US" sz="160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Inheritance</a:t>
            </a:r>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Review Python Object-Oriented Programming</a:t>
            </a:r>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a:solidFill>
                  <a:srgbClr val="FFFFFF"/>
                </a:solidFill>
                <a:sym typeface="Cabin"/>
              </a:rPr>
              <a:t>template </a:t>
            </a:r>
            <a:r>
              <a:rPr lang="en" sz="3067" dirty="0">
                <a:solidFill>
                  <a:srgbClr val="FFFFFF"/>
                </a:solidFill>
                <a:sym typeface="Cabin"/>
              </a:rPr>
              <a:t>- we can </a:t>
            </a:r>
            <a:r>
              <a:rPr lang="en-US" sz="3067" dirty="0">
                <a:solidFill>
                  <a:srgbClr val="FFFFFF"/>
                </a:solidFill>
                <a:sym typeface="Cabin"/>
              </a:rPr>
              <a:t>extend </a:t>
            </a:r>
            <a:r>
              <a:rPr lang="en" sz="3067" dirty="0">
                <a:solidFill>
                  <a:srgbClr val="FFFFFF"/>
                </a:solidFill>
                <a:sym typeface="Cabin"/>
              </a:rPr>
              <a:t>an existing </a:t>
            </a:r>
            <a:r>
              <a:rPr lang="en-US" sz="3067" dirty="0">
                <a:solidFill>
                  <a:srgbClr val="FFFFFF"/>
                </a:solidFill>
                <a:sym typeface="Cabin"/>
              </a:rPr>
              <a:t>template </a:t>
            </a:r>
            <a:r>
              <a:rPr lang="en" sz="3067" dirty="0">
                <a:solidFill>
                  <a:srgbClr val="FFFFFF"/>
                </a:solidFill>
                <a:sym typeface="Cabin"/>
              </a:rPr>
              <a:t>and 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a:solidFill>
                  <a:srgbClr val="FFFFFF"/>
                </a:solidFill>
                <a:sym typeface="Cabin"/>
              </a:rPr>
              <a:t>Don't Repeat Yourself (DRY)</a:t>
            </a:r>
            <a:endParaRPr lang="en" sz="3067" dirty="0">
              <a:solidFill>
                <a:srgbClr val="FFFFFF"/>
              </a:solidFill>
              <a:sym typeface="Cabin"/>
            </a:endParaRPr>
          </a:p>
        </p:txBody>
      </p:sp>
      <p:sp>
        <p:nvSpPr>
          <p:cNvPr id="2" name="Rectangle 1">
            <a:extLst>
              <a:ext uri="{C183D7F6-B498-43B3-948B-1728B52AA6E4}">
                <adec:decorative xmlns:adec="http://schemas.microsoft.com/office/drawing/2017/decorative" val="0"/>
              </a:ext>
            </a:extLst>
          </p:cNvPr>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the URL</a:t>
            </a:r>
          </a:p>
        </p:txBody>
      </p:sp>
      <p:sp>
        <p:nvSpPr>
          <p:cNvPr id="3" name="Content Placeholder 2"/>
          <p:cNvSpPr>
            <a:spLocks noGrp="1"/>
          </p:cNvSpPr>
          <p:nvPr>
            <p:ph idx="1"/>
          </p:nvPr>
        </p:nvSpPr>
        <p:spPr>
          <a:xfrm>
            <a:off x="838200" y="1825625"/>
            <a:ext cx="10515600" cy="1321612"/>
          </a:xfrm>
        </p:spPr>
        <p:txBody>
          <a:bodyPr/>
          <a:lstStyle/>
          <a:p>
            <a:r>
              <a:rPr lang="en-US" dirty="0"/>
              <a:t>When Django receives an HTTP request it parses it, uses some of the URL for routing purposes and passes parts of the URL to your code</a:t>
            </a:r>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funky</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err="1">
                <a:solidFill>
                  <a:srgbClr val="FF40FF"/>
                </a:solidFill>
                <a:latin typeface="Courier" charset="0"/>
                <a:ea typeface="Courier" charset="0"/>
                <a:cs typeface="Courier" charset="0"/>
              </a:rPr>
              <a:t>danger</a:t>
            </a:r>
            <a:r>
              <a:rPr lang="en-US" sz="2400" b="1" dirty="0" err="1">
                <a:latin typeface="Courier" charset="0"/>
                <a:ea typeface="Courier" charset="0"/>
                <a:cs typeface="Courier" charset="0"/>
              </a:rPr>
              <a:t>?</a:t>
            </a:r>
            <a:r>
              <a:rPr lang="en-US" sz="2400" b="1" dirty="0" err="1">
                <a:solidFill>
                  <a:srgbClr val="FFFF00"/>
                </a:solidFill>
                <a:latin typeface="Courier" charset="0"/>
                <a:ea typeface="Courier" charset="0"/>
                <a:cs typeface="Courier" charset="0"/>
              </a:rPr>
              <a:t>guess</a:t>
            </a:r>
            <a:r>
              <a:rPr lang="en-US" sz="2400" b="1" dirty="0">
                <a:solidFill>
                  <a:srgbClr val="FFFF00"/>
                </a:solidFill>
                <a:latin typeface="Courier" charset="0"/>
                <a:ea typeface="Courier" charset="0"/>
                <a:cs typeface="Courier" charset="0"/>
              </a:rPr>
              <a:t>=42</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rest</a:t>
            </a:r>
            <a:r>
              <a:rPr lang="en-US" sz="2400" b="1" dirty="0">
                <a:latin typeface="Courier" charset="0"/>
                <a:ea typeface="Courier" charset="0"/>
                <a:cs typeface="Courier" charset="0"/>
              </a:rPr>
              <a:t>/</a:t>
            </a:r>
            <a:r>
              <a:rPr lang="en-US" sz="2400" b="1" dirty="0">
                <a:solidFill>
                  <a:srgbClr val="00FDFF"/>
                </a:solidFill>
                <a:latin typeface="Courier" charset="0"/>
                <a:ea typeface="Courier" charset="0"/>
                <a:cs typeface="Courier" charset="0"/>
              </a:rPr>
              <a:t>24</a:t>
            </a:r>
            <a:r>
              <a:rPr lang="en-US" sz="2400" b="1" dirty="0">
                <a:latin typeface="Courier" charset="0"/>
                <a:ea typeface="Courier" charset="0"/>
                <a:cs typeface="Courier" charset="0"/>
              </a:rPr>
              <a:t> </a:t>
            </a: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a:solidFill>
                  <a:srgbClr val="00FF00"/>
                </a:solidFill>
              </a:rPr>
              <a:t>Django Application (also folder)</a:t>
            </a: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a:solidFill>
                  <a:srgbClr val="FF40FF"/>
                </a:solidFill>
              </a:rPr>
              <a:t>View within application</a:t>
            </a: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a:solidFill>
                  <a:srgbClr val="FFFF00"/>
                </a:solidFill>
              </a:rPr>
              <a:t>Key / value parameter (GET)</a:t>
            </a: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a:solidFill>
                  <a:srgbClr val="00FDFF"/>
                </a:solidFill>
              </a:rPr>
              <a:t>URL Path Parameter</a:t>
            </a:r>
          </a:p>
        </p:txBody>
      </p:sp>
      <p:cxnSp>
        <p:nvCxnSpPr>
          <p:cNvPr id="11" name="Straight Arrow Connector 10">
            <a:extLst>
              <a:ext uri="{C183D7F6-B498-43B3-948B-1728B52AA6E4}">
                <adec:decorative xmlns:adec="http://schemas.microsoft.com/office/drawing/2017/decorative" val="1"/>
              </a:ext>
            </a:extLst>
          </p:cNvPr>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C183D7F6-B498-43B3-948B-1728B52AA6E4}">
                <adec:decorative xmlns:adec="http://schemas.microsoft.com/office/drawing/2017/decorative" val="1"/>
              </a:ext>
            </a:extLst>
          </p:cNvPr>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C183D7F6-B498-43B3-948B-1728B52AA6E4}">
                <adec:decorative xmlns:adec="http://schemas.microsoft.com/office/drawing/2017/decorative" val="1"/>
              </a:ext>
            </a:extLst>
          </p:cNvPr>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C183D7F6-B498-43B3-948B-1728B52AA6E4}">
                <adec:decorative xmlns:adec="http://schemas.microsoft.com/office/drawing/2017/decorative" val="1"/>
              </a:ext>
            </a:extLst>
          </p:cNvPr>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xmlns=""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a:extLst>
              <a:ext uri="{C183D7F6-B498-43B3-948B-1728B52AA6E4}">
                <adec:decorative xmlns:adec="http://schemas.microsoft.com/office/drawing/2017/decorative" val="1"/>
              </a:ext>
            </a:extLst>
          </p:cNvPr>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a:extLst>
              <a:ext uri="{C183D7F6-B498-43B3-948B-1728B52AA6E4}">
                <adec:decorative xmlns:adec="http://schemas.microsoft.com/office/drawing/2017/decorative" val="1"/>
              </a:ext>
            </a:extLst>
          </p:cNvPr>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a:extLst>
              <a:ext uri="{C183D7F6-B498-43B3-948B-1728B52AA6E4}">
                <adec:decorative xmlns:adec="http://schemas.microsoft.com/office/drawing/2017/decorative" val="1"/>
              </a:ext>
            </a:extLst>
          </p:cNvPr>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Base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EC500AA-ECA9-B74F-A1D3-54E61E4DE029}"/>
              </a:ext>
            </a:extLst>
          </p:cNvPr>
          <p:cNvSpPr>
            <a:spLocks noGrp="1"/>
          </p:cNvSpPr>
          <p:nvPr>
            <p:ph type="title" idx="4294967295"/>
          </p:nvPr>
        </p:nvSpPr>
        <p:spPr/>
        <p:txBody>
          <a:bodyPr/>
          <a:lstStyle/>
          <a:p>
            <a:r>
              <a:rPr lang="en-US" altLang="zh-CN" dirty="0">
                <a:solidFill>
                  <a:schemeClr val="bg1"/>
                </a:solidFill>
              </a:rPr>
              <a:t>Template</a:t>
            </a:r>
            <a:r>
              <a:rPr lang="zh-CN" altLang="en-US" dirty="0">
                <a:solidFill>
                  <a:schemeClr val="bg1"/>
                </a:solidFill>
              </a:rPr>
              <a:t> </a:t>
            </a:r>
            <a:r>
              <a:rPr lang="en-US" altLang="zh-CN" dirty="0">
                <a:solidFill>
                  <a:schemeClr val="bg1"/>
                </a:solidFill>
              </a:rPr>
              <a:t>Inheritance</a:t>
            </a:r>
            <a:endParaRPr lang="en-US" dirty="0">
              <a:solidFill>
                <a:schemeClr val="bg1"/>
              </a:solidFill>
            </a:endParaRPr>
          </a:p>
        </p:txBody>
      </p:sp>
      <p:pic>
        <p:nvPicPr>
          <p:cNvPr id="7" name="Picture 6" descr="Your guess was 200&#10;&#10;Too high" title="Screen shot of https://samples.dj4e.com/tmpl/game2/200">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GameView2</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/cond2.html'</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https://samples.dj4e.com/</a:t>
            </a:r>
            <a:r>
              <a:rPr lang="en-US" sz="2000" dirty="0" err="1"/>
              <a:t>tmpl</a:t>
            </a:r>
            <a:r>
              <a:rPr lang="en-US" sz="2000" dirty="0"/>
              <a:t>/game2/200</a:t>
            </a:r>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r>
              <a:rPr lang="en-US" sz="1400" dirty="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tmpl</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URL Mapping / Reversing</a:t>
            </a:r>
          </a:p>
        </p:txBody>
      </p:sp>
      <p:sp>
        <p:nvSpPr>
          <p:cNvPr id="4" name="Text Placeholder 3"/>
          <p:cNvSpPr>
            <a:spLocks noGrp="1"/>
          </p:cNvSpPr>
          <p:nvPr>
            <p:ph type="body" idx="1"/>
          </p:nvPr>
        </p:nvSpPr>
        <p:spPr/>
        <p:txBody>
          <a:bodyPr/>
          <a:lstStyle/>
          <a:p>
            <a:r>
              <a:rPr lang="en-US" dirty="0"/>
              <a:t>https://samples.dj4e.com/route/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cxnSp>
        <p:nvCxnSpPr>
          <p:cNvPr id="49" name="Straight Arrow Connector 48">
            <a:extLst>
              <a:ext uri="{FF2B5EF4-FFF2-40B4-BE49-F238E27FC236}">
                <a16:creationId xmlns:a16="http://schemas.microsoft.com/office/drawing/2014/main" id="{8F4B6591-5C41-2B4E-88CD-1C2039092F6B}"/>
              </a:ext>
              <a:ext uri="{C183D7F6-B498-43B3-948B-1728B52AA6E4}">
                <adec:decorative xmlns:adec="http://schemas.microsoft.com/office/drawing/2017/decorative" val="1"/>
              </a:ext>
            </a:extLst>
          </p:cNvPr>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C391DFF-1091-1A46-A375-4FE587A6EDF9}"/>
              </a:ext>
              <a:ext uri="{C183D7F6-B498-43B3-948B-1728B52AA6E4}">
                <adec:decorative xmlns:adec="http://schemas.microsoft.com/office/drawing/2017/decorative" val="1"/>
              </a:ext>
            </a:extLst>
          </p:cNvPr>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Resolution of URLs</a:t>
            </a:r>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or for handling of the navigation flow on the server side (redirections, etc.)</a:t>
            </a:r>
          </a:p>
          <a:p>
            <a:endParaRPr lang="en-US" dirty="0">
              <a:solidFill>
                <a:srgbClr val="09442A"/>
              </a:solidFill>
            </a:endParaRPr>
          </a:p>
          <a:p>
            <a:r>
              <a:rPr lang="en-US" dirty="0">
                <a:solidFill>
                  <a:srgbClr val="09442A"/>
                </a:solidFill>
              </a:rPr>
              <a:t>It is strongly desirable to avoid hard-coding these URLs . Equally 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p>
          <a:p>
            <a:endParaRPr lang="en-US" dirty="0">
              <a:solidFill>
                <a:srgbClr val="09442A"/>
              </a:solidFill>
            </a:endParaRPr>
          </a:p>
          <a:p>
            <a:r>
              <a:rPr lang="en-US" dirty="0">
                <a:solidFill>
                  <a:srgbClr val="09442A"/>
                </a:solidFill>
              </a:rPr>
              <a:t>The primary piece of information 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a:t>3.0</a:t>
            </a:r>
            <a:r>
              <a:rPr lang="en-US"/>
              <a:t>/topics/http/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94CA60C0-E5E4-DB49-8DF1-AEAA5671E887}"/>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613816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url</a:t>
            </a:r>
            <a:r>
              <a:rPr lang="en-US" sz="1600" u="sng" dirty="0">
                <a:solidFill>
                  <a:srgbClr val="C814C9"/>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a:t>Using the </a:t>
            </a:r>
            <a:r>
              <a:rPr lang="en-US" dirty="0" err="1"/>
              <a:t>url</a:t>
            </a:r>
            <a:r>
              <a:rPr lang="en-US" dirty="0"/>
              <a:t> tag in a template</a:t>
            </a:r>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a:solidFill>
                  <a:srgbClr val="000000"/>
                </a:solidFill>
                <a:latin typeface="Courier" charset="0"/>
                <a:ea typeface="Courier" charset="0"/>
                <a:cs typeface="Courier" charset="0"/>
              </a:rPr>
              <a:t>urlpatterns</a:t>
            </a:r>
            <a:r>
              <a:rPr lang="en-US" sz="1200" dirty="0">
                <a:solidFill>
                  <a:srgbClr val="000000"/>
                </a:solidFill>
                <a:latin typeface="Courier" charset="0"/>
                <a:ea typeface="Courier" charset="0"/>
                <a:cs typeface="Courier" charset="0"/>
              </a:rPr>
              <a:t> =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2890C54-6B0D-A44F-9F8D-327BBAEF985E}"/>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url</a:t>
            </a:r>
            <a:r>
              <a:rPr lang="en-US" sz="1400" u="sng" dirty="0">
                <a:solidFill>
                  <a:srgbClr val="C814C9"/>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fontScale="90000"/>
          </a:bodyPr>
          <a:lstStyle/>
          <a:p>
            <a:pPr algn="ctr"/>
            <a:r>
              <a:rPr lang="en-US" dirty="0"/>
              <a:t>Other applications and parameters</a:t>
            </a:r>
          </a:p>
        </p:txBody>
      </p:sp>
      <p:sp>
        <p:nvSpPr>
          <p:cNvPr id="5" name="Rectangle 4"/>
          <p:cNvSpPr/>
          <p:nvPr/>
        </p:nvSpPr>
        <p:spPr>
          <a:xfrm>
            <a:off x="8742740" y="2713186"/>
            <a:ext cx="2551661" cy="584775"/>
          </a:xfrm>
          <a:prstGeom prst="rect">
            <a:avLst/>
          </a:prstGeom>
        </p:spPr>
        <p:txBody>
          <a:bodyPr wrap="none">
            <a:spAutoFit/>
          </a:bodyPr>
          <a:lstStyle/>
          <a:p>
            <a:r>
              <a:rPr lang="en-US" sz="3200" dirty="0"/>
              <a:t>'</a:t>
            </a:r>
            <a:r>
              <a:rPr lang="en-US" sz="3200" dirty="0" err="1">
                <a:solidFill>
                  <a:srgbClr val="FF40FF"/>
                </a:solidFill>
              </a:rPr>
              <a:t>gview</a:t>
            </a:r>
            <a:r>
              <a:rPr lang="en-US" sz="3200" dirty="0" err="1"/>
              <a:t>:</a:t>
            </a:r>
            <a:r>
              <a:rPr lang="en-US" sz="3200" dirty="0" err="1">
                <a:solidFill>
                  <a:srgbClr val="00B0F0"/>
                </a:solidFill>
              </a:rPr>
              <a:t>cat</a:t>
            </a:r>
            <a:r>
              <a:rPr lang="en-US" sz="3200" dirty="0"/>
              <a:t>'  </a:t>
            </a:r>
            <a:r>
              <a:rPr lang="en-US" sz="3200" dirty="0">
                <a:solidFill>
                  <a:srgbClr val="FFC000"/>
                </a:solidFill>
              </a:rPr>
              <a:t>42</a:t>
            </a: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a:solidFill>
                  <a:srgbClr val="000000"/>
                </a:solidFill>
                <a:latin typeface="Courier" charset="0"/>
                <a:ea typeface="Courier" charset="0"/>
                <a:cs typeface="Courier" charset="0"/>
              </a:rPr>
              <a:t>urlpatterns</a:t>
            </a:r>
            <a:r>
              <a:rPr lang="en-US" sz="1400" dirty="0">
                <a:solidFill>
                  <a:srgbClr val="000000"/>
                </a:solidFill>
                <a:latin typeface="Courier" charset="0"/>
                <a:ea typeface="Courier" charset="0"/>
                <a:cs typeface="Courier" charset="0"/>
              </a:rPr>
              <a:t> = [</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gview</a:t>
            </a:r>
            <a:r>
              <a:rPr lang="en-US" dirty="0">
                <a:solidFill>
                  <a:srgbClr val="FFFF00"/>
                </a:solidFill>
              </a:rPr>
              <a:t>/</a:t>
            </a:r>
            <a:r>
              <a:rPr lang="en-US" dirty="0" err="1">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a:solidFill>
                  <a:srgbClr val="FFC000"/>
                </a:solidFill>
              </a:rPr>
              <a:t>Parameter</a:t>
            </a:r>
          </a:p>
        </p:txBody>
      </p:sp>
    </p:spTree>
    <p:extLst>
      <p:ext uri="{BB962C8B-B14F-4D97-AF65-F5344CB8AC3E}">
        <p14:creationId xmlns:p14="http://schemas.microsoft.com/office/powerpoint/2010/main" val="47463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Dispatcher</a:t>
            </a:r>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p>
          <a:p>
            <a:endParaRPr lang="en-US" sz="2000" dirty="0">
              <a:solidFill>
                <a:srgbClr val="09442A"/>
              </a:solidFill>
            </a:endParaRPr>
          </a:p>
          <a:p>
            <a:r>
              <a:rPr lang="en-US" sz="2000" dirty="0">
                <a:solidFill>
                  <a:srgbClr val="09442A"/>
                </a:solidFill>
              </a:rPr>
              <a:t> To 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p>
          <a:p>
            <a:endParaRPr lang="en-US" sz="2000" dirty="0">
              <a:solidFill>
                <a:srgbClr val="09442A"/>
              </a:solidFill>
            </a:endParaRPr>
          </a:p>
          <a:p>
            <a:r>
              <a:rPr lang="en-US" sz="2000" dirty="0">
                <a:solidFill>
                  <a:srgbClr val="09442A"/>
                </a:solidFill>
              </a:rPr>
              <a:t>This 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33AFF58-C195-7B48-ACD1-F077589860D0}"/>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C814C9"/>
                </a:solidFill>
                <a:latin typeface="Menlo-Regular" charset="0"/>
              </a:rPr>
              <a:t>    </a:t>
            </a:r>
            <a:r>
              <a:rPr lang="mr-IN" sz="1600" dirty="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Menlo-Regular" charset="0"/>
            </a:endParaRPr>
          </a:p>
          <a:p>
            <a:r>
              <a:rPr lang="en-US" sz="1600" u="sng" dirty="0">
                <a:solidFill>
                  <a:schemeClr val="bg1"/>
                </a:solidFill>
                <a:latin typeface="Menlo-Regular" charset="0"/>
              </a:rPr>
              <a:t>          . . . </a:t>
            </a:r>
            <a:endParaRPr lang="mr-IN" sz="1600" u="sng" dirty="0">
              <a:solidFill>
                <a:schemeClr val="bg1"/>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a:t>A "second" </a:t>
            </a:r>
            <a:r>
              <a:rPr lang="en-US"/>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url</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a:t>
            </a:r>
            <a:r>
              <a:rPr lang="en-US" sz="1400" b="1" dirty="0" err="1">
                <a:solidFill>
                  <a:srgbClr val="B42419"/>
                </a:solidFill>
                <a:latin typeface="Courier" charset="0"/>
                <a:ea typeface="Courier" charset="0"/>
                <a:cs typeface="Courier" charset="0"/>
              </a:rPr>
              <a:t>oauth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social_django.urls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'social'</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'hello/'</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hello.urls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CC35974-3685-9643-8DE5-910156893BCA}"/>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reverse</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View</a:t>
            </a:r>
          </a:p>
          <a:p>
            <a:endParaRPr lang="en-US" sz="1400" dirty="0">
              <a:solidFill>
                <a:srgbClr val="C1651C"/>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FD5EC77-C949-9440-B664-1597DE5A0352}"/>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9830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Coding in templates</a:t>
            </a:r>
          </a:p>
        </p:txBody>
      </p:sp>
    </p:spTree>
    <p:extLst>
      <p:ext uri="{BB962C8B-B14F-4D97-AF65-F5344CB8AC3E}">
        <p14:creationId xmlns:p14="http://schemas.microsoft.com/office/powerpoint/2010/main" val="18851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https://www.flickr.com/photos/dinnerseries/23570475099</a:t>
            </a:r>
            <a:endParaRPr lang="en-US" altLang="en-US" sz="1600" dirty="0"/>
          </a:p>
          <a:p>
            <a:pPr>
              <a:buFontTx/>
              <a:buChar char="•"/>
            </a:pPr>
            <a:r>
              <a:rPr lang="en-US" altLang="en-US" sz="1600" dirty="0"/>
              <a:t>Portions of the text of these slides is adapted from the text </a:t>
            </a:r>
            <a:r>
              <a:rPr lang="en-US" altLang="en-US" sz="1600" dirty="0">
                <a:hlinkClick r:id="rId3"/>
              </a:rPr>
              <a:t>www.djangoproject.org</a:t>
            </a:r>
            <a:r>
              <a:rPr lang="en-US" altLang="en-US" sz="1600" dirty="0"/>
              <a:t> web site.  Those slides which use text from that site have a reference to the original text on that site. </a:t>
            </a:r>
            <a:r>
              <a:rPr lang="en-US" sz="1600" dirty="0"/>
              <a:t>Django is licensed under the three-clause </a:t>
            </a:r>
            <a:r>
              <a:rPr lang="en-US" sz="1600"/>
              <a:t>BSD 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patterns for views (in </a:t>
            </a:r>
            <a:r>
              <a:rPr lang="en-US" dirty="0" err="1"/>
              <a:t>urls.py</a:t>
            </a:r>
            <a:r>
              <a:rPr lang="en-US" dirty="0"/>
              <a:t>)</a:t>
            </a:r>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a:p>
          <a:p>
            <a:r>
              <a:rPr lang="en-US" dirty="0"/>
              <a:t>Requests are routed to a function in </a:t>
            </a:r>
            <a:r>
              <a:rPr lang="en-US" dirty="0" err="1">
                <a:solidFill>
                  <a:srgbClr val="FFFF00"/>
                </a:solidFill>
              </a:rPr>
              <a:t>views.py</a:t>
            </a:r>
            <a:r>
              <a:rPr lang="en-US" dirty="0"/>
              <a:t> that takes the http </a:t>
            </a:r>
            <a:r>
              <a:rPr lang="en-US" dirty="0">
                <a:solidFill>
                  <a:srgbClr val="00FDFF"/>
                </a:solidFill>
              </a:rPr>
              <a:t>request</a:t>
            </a:r>
            <a:r>
              <a:rPr lang="en-US" dirty="0"/>
              <a:t> as a parameter and returns a response</a:t>
            </a:r>
          </a:p>
          <a:p>
            <a:endParaRPr lang="en-US" dirty="0"/>
          </a:p>
          <a:p>
            <a:r>
              <a:rPr lang="en-US" dirty="0"/>
              <a:t>Requests are routed to a class in </a:t>
            </a:r>
            <a:r>
              <a:rPr lang="en-US" dirty="0" err="1">
                <a:solidFill>
                  <a:srgbClr val="FFFF00"/>
                </a:solidFill>
              </a:rPr>
              <a:t>views.py</a:t>
            </a:r>
            <a:r>
              <a:rPr lang="en-US" dirty="0"/>
              <a:t> that has  </a:t>
            </a:r>
            <a:r>
              <a:rPr lang="en-US" dirty="0">
                <a:solidFill>
                  <a:srgbClr val="FF40FF"/>
                </a:solidFill>
              </a:rPr>
              <a:t>get()</a:t>
            </a:r>
            <a:r>
              <a:rPr lang="en-US" dirty="0"/>
              <a:t> and </a:t>
            </a:r>
            <a:r>
              <a:rPr lang="en-US" dirty="0">
                <a:solidFill>
                  <a:srgbClr val="FF40FF"/>
                </a:solidFill>
              </a:rPr>
              <a:t>post() </a:t>
            </a:r>
            <a:r>
              <a:rPr lang="en-US" dirty="0"/>
              <a:t>methods that take the http </a:t>
            </a:r>
            <a:r>
              <a:rPr lang="en-US" dirty="0">
                <a:solidFill>
                  <a:srgbClr val="00FDFF"/>
                </a:solidFill>
              </a:rPr>
              <a:t>request</a:t>
            </a:r>
            <a:r>
              <a:rPr lang="en-US" dirty="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82196E2-8F18-1047-A62C-0FE170678A89}"/>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/3.0/topics/http/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our class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'remain/&lt;</a:t>
            </a:r>
            <a:r>
              <a:rPr lang="en-US" dirty="0" err="1">
                <a:solidFill>
                  <a:srgbClr val="B42419"/>
                </a:solidFill>
                <a:latin typeface="Courier" charset="0"/>
                <a:ea typeface="Courier" charset="0"/>
                <a:cs typeface="Courier" charset="0"/>
              </a:rPr>
              <a:t>slug:guess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views.RestMainView.as_view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a:solidFill>
                  <a:schemeClr val="bg1"/>
                </a:solidFill>
                <a:latin typeface="Courier New" charset="0"/>
                <a:ea typeface="Courier New" charset="0"/>
                <a:cs typeface="Courier New" charset="0"/>
              </a:rPr>
              <a:t>views/</a:t>
            </a:r>
            <a:r>
              <a:rPr lang="en-US" b="1" dirty="0" err="1">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Views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4573</TotalTime>
  <Words>6205</Words>
  <Application>Microsoft Office PowerPoint</Application>
  <PresentationFormat>Widescreen</PresentationFormat>
  <Paragraphs>864</Paragraphs>
  <Slides>66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Cabin</vt:lpstr>
      <vt:lpstr>Courier</vt:lpstr>
      <vt:lpstr>Gill Sans</vt:lpstr>
      <vt:lpstr>Menlo-Regular</vt:lpstr>
      <vt:lpstr>Arial</vt:lpstr>
      <vt:lpstr>Calibri</vt:lpstr>
      <vt:lpstr>Courier New</vt:lpstr>
      <vt:lpstr>Helvetica</vt:lpstr>
      <vt:lpstr>Verdana</vt:lpstr>
      <vt:lpstr>Office Theme</vt:lpstr>
      <vt:lpstr>Table of Contents</vt:lpstr>
      <vt:lpstr>Views and Templates</vt:lpstr>
      <vt:lpstr>A diagram</vt:lpstr>
      <vt:lpstr>Views are the core of our application</vt:lpstr>
      <vt:lpstr>Reading the URL</vt:lpstr>
      <vt:lpstr>URL Dispatcher</vt:lpstr>
      <vt:lpstr>Three patterns for views (in urls.py)</vt:lpstr>
      <vt:lpstr>Views</vt:lpstr>
      <vt:lpstr>Viewing the Views</vt:lpstr>
      <vt:lpstr>Views</vt:lpstr>
      <vt:lpstr>Request and Response Objects</vt:lpstr>
      <vt:lpstr>class HttpRequest</vt:lpstr>
      <vt:lpstr>class HttpResponse</vt:lpstr>
      <vt:lpstr>Views</vt:lpstr>
      <vt:lpstr>Views</vt:lpstr>
      <vt:lpstr>Danger – What Danger?</vt:lpstr>
      <vt:lpstr>Why is that view named danger?</vt:lpstr>
      <vt:lpstr>Danger</vt:lpstr>
      <vt:lpstr>Danger</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Templates</vt:lpstr>
      <vt:lpstr>Templates to Organize HTML</vt:lpstr>
      <vt:lpstr>A diagram</vt:lpstr>
      <vt:lpstr>Templates</vt:lpstr>
      <vt:lpstr>What is a Template?</vt:lpstr>
      <vt:lpstr>Template Render Process</vt:lpstr>
      <vt:lpstr>Template Render Process</vt:lpstr>
      <vt:lpstr>URL -&gt; View -&gt; Template</vt:lpstr>
      <vt:lpstr>Template</vt:lpstr>
      <vt:lpstr>Where are Templates?</vt:lpstr>
      <vt:lpstr>Templates in Folders</vt:lpstr>
      <vt:lpstr>Templates in Name Spaces</vt:lpstr>
      <vt:lpstr>Django template language (DTL)</vt:lpstr>
      <vt:lpstr>Template Tags / Code</vt:lpstr>
      <vt:lpstr>Template</vt:lpstr>
      <vt:lpstr>Template</vt:lpstr>
      <vt:lpstr>Template</vt:lpstr>
      <vt:lpstr>Template</vt:lpstr>
      <vt:lpstr>Template</vt:lpstr>
      <vt:lpstr>Template</vt:lpstr>
      <vt:lpstr>Template Inheritance</vt:lpstr>
      <vt:lpstr>Review Python Object-Oriented Programming</vt:lpstr>
      <vt:lpstr>Inheritance</vt:lpstr>
      <vt:lpstr>Template Inheritance</vt:lpstr>
      <vt:lpstr>Template Inheritance</vt:lpstr>
      <vt:lpstr>Template Inheritance</vt:lpstr>
      <vt:lpstr>URL Mapping / Reversing</vt:lpstr>
      <vt:lpstr>A diagram</vt:lpstr>
      <vt:lpstr>Reverse Resolution of URLs</vt:lpstr>
      <vt:lpstr>URLs</vt:lpstr>
      <vt:lpstr>Using the url tag in a template</vt:lpstr>
      <vt:lpstr>URLs</vt:lpstr>
      <vt:lpstr>Other applications and parameters</vt:lpstr>
      <vt:lpstr>URLs</vt:lpstr>
      <vt:lpstr>A "second" name space</vt:lpstr>
      <vt:lpstr>URLs</vt:lpstr>
      <vt:lpstr>URLs</vt:lpstr>
      <vt:lpstr>Summary</vt:lpstr>
      <vt:lpstr>Acknowledgements / Contributions</vt:lpstr>
      <vt:lpstr>Additional Source Information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DJ-06-Views-Templates</dc:title>
  <dc:subject>Django for Everybody</dc:subject>
  <dc:creator>Severance, Charles</dc:creator>
  <cp:keywords/>
  <dc:description/>
  <cp:lastModifiedBy>Yang, Yalin</cp:lastModifiedBy>
  <cp:revision>207</cp:revision>
  <dcterms:created xsi:type="dcterms:W3CDTF">2019-01-19T02:12:54Z</dcterms:created>
  <dcterms:modified xsi:type="dcterms:W3CDTF">2022-05-19T03:49:06Z</dcterms:modified>
  <cp:category/>
</cp:coreProperties>
</file>